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89" r:id="rId4"/>
    <p:sldId id="29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1" r:id="rId25"/>
    <p:sldId id="292" r:id="rId26"/>
    <p:sldId id="293" r:id="rId27"/>
    <p:sldId id="294"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72FA618D-AFC9-4E48-B41D-E116090A17E1}" type="datetimeFigureOut">
              <a:rPr lang="pl-PL" smtClean="0"/>
              <a:pPr/>
              <a:t>08.02.2023</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85692E89-BA83-451F-AC07-2222FB00564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692E89-BA83-451F-AC07-2222FB00564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692E89-BA83-451F-AC07-2222FB00564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692E89-BA83-451F-AC07-2222FB005649}" type="slidenum">
              <a:rPr lang="pl-PL" smtClean="0"/>
              <a:pPr/>
              <a:t>‹#›</a:t>
            </a:fld>
            <a:endParaRPr lang="pl-PL"/>
          </a:p>
        </p:txBody>
      </p:sp>
      <p:sp>
        <p:nvSpPr>
          <p:cNvPr id="7" name="Tytuł 6"/>
          <p:cNvSpPr>
            <a:spLocks noGrp="1"/>
          </p:cNvSpPr>
          <p:nvPr>
            <p:ph type="title"/>
          </p:nvPr>
        </p:nvSpPr>
        <p:spPr/>
        <p:txBody>
          <a:bodyPr rtlCol="0"/>
          <a:lstStyle/>
          <a:p>
            <a:r>
              <a:rPr kumimoji="0" lang="pl-PL"/>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692E89-BA83-451F-AC07-2222FB005649}"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692E89-BA83-451F-AC07-2222FB005649}" type="slidenum">
              <a:rPr lang="pl-PL" smtClean="0"/>
              <a:pPr/>
              <a:t>‹#›</a:t>
            </a:fld>
            <a:endParaRPr lang="pl-PL"/>
          </a:p>
        </p:txBody>
      </p:sp>
      <p:sp>
        <p:nvSpPr>
          <p:cNvPr id="8" name="Tytuł 7"/>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5692E89-BA83-451F-AC07-2222FB00564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5692E89-BA83-451F-AC07-2222FB005649}" type="slidenum">
              <a:rPr lang="pl-PL" smtClean="0"/>
              <a:pPr/>
              <a:t>‹#›</a:t>
            </a:fld>
            <a:endParaRPr lang="pl-PL"/>
          </a:p>
        </p:txBody>
      </p:sp>
      <p:sp>
        <p:nvSpPr>
          <p:cNvPr id="6" name="Tytuł 5"/>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2FA618D-AFC9-4E48-B41D-E116090A17E1}" type="datetimeFigureOut">
              <a:rPr lang="pl-PL" smtClean="0"/>
              <a:pPr/>
              <a:t>08.02.2023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5692E89-BA83-451F-AC07-2222FB00564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p>
            <a:fld id="{72FA618D-AFC9-4E48-B41D-E116090A17E1}" type="datetimeFigureOut">
              <a:rPr lang="pl-PL" smtClean="0"/>
              <a:pPr/>
              <a:t>08.02.2023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692E89-BA83-451F-AC07-2222FB00564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72FA618D-AFC9-4E48-B41D-E116090A17E1}" type="datetimeFigureOut">
              <a:rPr lang="pl-PL" smtClean="0"/>
              <a:pPr/>
              <a:t>08.02.2023</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85692E89-BA83-451F-AC07-2222FB005649}"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FA618D-AFC9-4E48-B41D-E116090A17E1}" type="datetimeFigureOut">
              <a:rPr lang="pl-PL" smtClean="0"/>
              <a:pPr/>
              <a:t>08.02.2023</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692E89-BA83-451F-AC07-2222FB00564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b="1" i="1" dirty="0"/>
              <a:t>Jak motywować nastolatków do nauki – rola rodzica</a:t>
            </a:r>
            <a:endParaRPr lang="pl-PL" dirty="0"/>
          </a:p>
        </p:txBody>
      </p:sp>
      <p:sp>
        <p:nvSpPr>
          <p:cNvPr id="3" name="Podtytuł 2"/>
          <p:cNvSpPr>
            <a:spLocks noGrp="1"/>
          </p:cNvSpPr>
          <p:nvPr>
            <p:ph type="subTitle" idx="1"/>
          </p:nvPr>
        </p:nvSpPr>
        <p:spPr/>
        <p:txBody>
          <a:bodyPr/>
          <a:lstStyle/>
          <a:p>
            <a:r>
              <a:rPr lang="pl-PL" dirty="0"/>
              <a:t>Pedagog szkolna </a:t>
            </a:r>
          </a:p>
          <a:p>
            <a:r>
              <a:rPr lang="pl-PL" dirty="0"/>
              <a:t>Agnieszka Budzyńska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42918"/>
            <a:ext cx="4972056" cy="5483245"/>
          </a:xfrm>
        </p:spPr>
        <p:txBody>
          <a:bodyPr>
            <a:normAutofit/>
          </a:bodyPr>
          <a:lstStyle/>
          <a:p>
            <a:r>
              <a:rPr lang="pl-PL" dirty="0">
                <a:latin typeface="Calibri" pitchFamily="34" charset="0"/>
              </a:rPr>
              <a:t>Bardzo często nastoletnie dzieci mają mnóstwo kompleksów, są przewrażliwione na swoim punkcie, nie akceptują swojego wyglądu, starają się go zmienić albo ukryć się, na przykład       w zbyt dużych albo niechlujnych ubraniach.           W związku z tym, że nastolatki skupiają dużo uwagi na swoim wyglądzie, mogą już nie mieć głowy i czasu do nauki.</a:t>
            </a:r>
          </a:p>
        </p:txBody>
      </p:sp>
      <p:pic>
        <p:nvPicPr>
          <p:cNvPr id="6" name="Obraz 5" descr="Podobny obraz"/>
          <p:cNvPicPr/>
          <p:nvPr/>
        </p:nvPicPr>
        <p:blipFill>
          <a:blip r:embed="rId2"/>
          <a:srcRect/>
          <a:stretch>
            <a:fillRect/>
          </a:stretch>
        </p:blipFill>
        <p:spPr bwMode="auto">
          <a:xfrm>
            <a:off x="5286380" y="1142984"/>
            <a:ext cx="3357586" cy="464347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42918"/>
            <a:ext cx="8229600" cy="5364373"/>
          </a:xfrm>
        </p:spPr>
        <p:txBody>
          <a:bodyPr/>
          <a:lstStyle/>
          <a:p>
            <a:pPr>
              <a:lnSpc>
                <a:spcPct val="150000"/>
              </a:lnSpc>
            </a:pPr>
            <a:r>
              <a:rPr lang="pl-PL" dirty="0">
                <a:latin typeface="Calibri" pitchFamily="34" charset="0"/>
              </a:rPr>
              <a:t>Poza tym, wiele dzieci w okresie dorastania skupia się na swoim rozwoju, szuka nowych zainteresować             i rozwija stare, przez co nauka schodzi na dalszy plan. Oprócz tego, nastolatek może być zdezorientowany, ponieważ nie jest jeszcze dorosły, ale nie jest już dzieckiem.</a:t>
            </a:r>
          </a:p>
        </p:txBody>
      </p:sp>
      <p:pic>
        <p:nvPicPr>
          <p:cNvPr id="4" name="Obraz 3" descr="Znalezione obrazy dla zapytania nastolatki"/>
          <p:cNvPicPr/>
          <p:nvPr/>
        </p:nvPicPr>
        <p:blipFill>
          <a:blip r:embed="rId2"/>
          <a:srcRect/>
          <a:stretch>
            <a:fillRect/>
          </a:stretch>
        </p:blipFill>
        <p:spPr bwMode="auto">
          <a:xfrm>
            <a:off x="3786182" y="4000504"/>
            <a:ext cx="3666178" cy="25003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r>
              <a:rPr lang="pl-PL" dirty="0">
                <a:latin typeface="Calibri" pitchFamily="34" charset="0"/>
              </a:rPr>
              <a:t>Wszystkie te zmiany przyczyniają się do tego, że zachowanie dziecka bardzo często jest odbierane jako złe i niegrzeczne, a rodzice myślą, że dziecko jest krnąbrne, złośliwe i z nikim się nie liczy. </a:t>
            </a:r>
          </a:p>
          <a:p>
            <a:r>
              <a:rPr lang="pl-PL" dirty="0">
                <a:latin typeface="Calibri" pitchFamily="34" charset="0"/>
              </a:rPr>
              <a:t>Niektóre zachowania dziecka mogą sprawiać Państwu przykrość, jednak musisz pamiętać, że to tylko okres przejściowy   i niedługo minie. </a:t>
            </a:r>
          </a:p>
          <a:p>
            <a:r>
              <a:rPr lang="pl-PL" dirty="0">
                <a:latin typeface="Calibri" pitchFamily="34" charset="0"/>
              </a:rPr>
              <a:t>Ten etap jest dziecku potrzebny, więc nie starajcie się go ominąć, tylko zróbcie wszystko, żeby dogadać się z nastolatkiem i pomóc mu odnaleźć siebie i stać się silnym, młodym człowiekiem.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latin typeface="Calibri" pitchFamily="34" charset="0"/>
              </a:rPr>
              <a:t>Niestety, w okresie dojrzewania wiele dzieci ma problem z nauką, ponieważ ma wiele ciekawszych spraw i zajęć, jednak akurat w tej kwestii nie należy odpuszczać. </a:t>
            </a:r>
          </a:p>
          <a:p>
            <a:r>
              <a:rPr lang="pl-PL" dirty="0">
                <a:latin typeface="Calibri" pitchFamily="34" charset="0"/>
              </a:rPr>
              <a:t>Ważne jest jednak, żeby nie zmuszać dziecka do nauki, a w jakiś sposób do niego dotrzeć  i zachęcić do poszerzania wiedzy.</a:t>
            </a:r>
          </a:p>
          <a:p>
            <a:endParaRPr lang="pl-PL" dirty="0"/>
          </a:p>
        </p:txBody>
      </p:sp>
      <p:pic>
        <p:nvPicPr>
          <p:cNvPr id="4" name="Picture 3"/>
          <p:cNvPicPr>
            <a:picLocks noChangeAspect="1" noChangeArrowheads="1"/>
          </p:cNvPicPr>
          <p:nvPr/>
        </p:nvPicPr>
        <p:blipFill>
          <a:blip r:embed="rId2" cstate="print"/>
          <a:srcRect/>
          <a:stretch>
            <a:fillRect/>
          </a:stretch>
        </p:blipFill>
        <p:spPr bwMode="auto">
          <a:xfrm>
            <a:off x="4000496" y="4286256"/>
            <a:ext cx="3286148"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857892"/>
            <a:ext cx="8229600" cy="149399"/>
          </a:xfrm>
        </p:spPr>
        <p:txBody>
          <a:bodyPr>
            <a:normAutofit fontScale="25000" lnSpcReduction="20000"/>
          </a:bodyPr>
          <a:lstStyle/>
          <a:p>
            <a:endParaRPr lang="pl-PL" dirty="0"/>
          </a:p>
        </p:txBody>
      </p:sp>
      <p:sp>
        <p:nvSpPr>
          <p:cNvPr id="2" name="Tytuł 1"/>
          <p:cNvSpPr>
            <a:spLocks noGrp="1"/>
          </p:cNvSpPr>
          <p:nvPr>
            <p:ph type="title"/>
          </p:nvPr>
        </p:nvSpPr>
        <p:spPr>
          <a:xfrm>
            <a:off x="457200" y="274638"/>
            <a:ext cx="8229600" cy="4654560"/>
          </a:xfrm>
        </p:spPr>
        <p:txBody>
          <a:bodyPr>
            <a:normAutofit/>
          </a:bodyPr>
          <a:lstStyle/>
          <a:p>
            <a:pPr algn="ctr"/>
            <a:r>
              <a:rPr lang="pl-PL" i="1" dirty="0">
                <a:solidFill>
                  <a:srgbClr val="FF0000"/>
                </a:solidFill>
              </a:rPr>
              <a:t>Nastolatek w szkole: </a:t>
            </a:r>
            <a:br>
              <a:rPr lang="pl-PL" i="1" dirty="0">
                <a:solidFill>
                  <a:srgbClr val="FF0000"/>
                </a:solidFill>
              </a:rPr>
            </a:br>
            <a:r>
              <a:rPr lang="pl-PL" i="1" dirty="0">
                <a:solidFill>
                  <a:srgbClr val="FF0000"/>
                </a:solidFill>
              </a:rPr>
              <a:t>jak mu pomóc?</a:t>
            </a:r>
            <a:endParaRPr lang="pl-PL" dirty="0">
              <a:solidFill>
                <a:srgbClr val="FF0000"/>
              </a:solidFill>
            </a:endParaRPr>
          </a:p>
        </p:txBody>
      </p:sp>
      <p:pic>
        <p:nvPicPr>
          <p:cNvPr id="5" name="Obraz 4" descr="Znalezione obrazy dla zapytania nastolatkowie"/>
          <p:cNvPicPr/>
          <p:nvPr/>
        </p:nvPicPr>
        <p:blipFill>
          <a:blip r:embed="rId2"/>
          <a:srcRect/>
          <a:stretch>
            <a:fillRect/>
          </a:stretch>
        </p:blipFill>
        <p:spPr bwMode="auto">
          <a:xfrm>
            <a:off x="1857356" y="3214686"/>
            <a:ext cx="5760720" cy="249025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28670"/>
            <a:ext cx="8229600" cy="5078621"/>
          </a:xfrm>
        </p:spPr>
        <p:txBody>
          <a:bodyPr>
            <a:normAutofit lnSpcReduction="10000"/>
          </a:bodyPr>
          <a:lstStyle/>
          <a:p>
            <a:r>
              <a:rPr lang="pl-PL" dirty="0">
                <a:latin typeface="Calibri" pitchFamily="34" charset="0"/>
              </a:rPr>
              <a:t>Zdarza się, że rodzice zaniedbują kwestie nauki nastolatka, ponieważ wydaje im się, że dziecko jest już na tyle duże       i dojrzałe, że nie trzeba go przekonywać, że powinien się regularnie uczyć. </a:t>
            </a:r>
          </a:p>
          <a:p>
            <a:r>
              <a:rPr lang="pl-PL" dirty="0">
                <a:latin typeface="Calibri" pitchFamily="34" charset="0"/>
              </a:rPr>
              <a:t>Część dzieci rzeczywiście nie potrzebuje zachęty do nauki, jednak większość nastolatków trzeba odpowiednio motywować, żeby nie dopuścić do sytuacji,    w której nastolatek będzie miał mnóstwo zaległości, które trudno będzie nadrobić. </a:t>
            </a:r>
          </a:p>
          <a:p>
            <a:r>
              <a:rPr lang="pl-PL" dirty="0">
                <a:latin typeface="Calibri" pitchFamily="34" charset="0"/>
              </a:rPr>
              <a:t>Jeśli jednak przegapimy moment, w którym najlepiej byłoby zainterweniować, wciąż warto zrobić coś, żeby pomóc dziecku w obecnej sytuacji szkolnej.</a:t>
            </a:r>
          </a:p>
          <a:p>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00438"/>
            <a:ext cx="8229600" cy="2506853"/>
          </a:xfrm>
        </p:spPr>
        <p:txBody>
          <a:bodyPr>
            <a:normAutofit/>
          </a:bodyPr>
          <a:lstStyle/>
          <a:p>
            <a:r>
              <a:rPr lang="pl-PL" dirty="0">
                <a:latin typeface="Calibri" pitchFamily="34" charset="0"/>
              </a:rPr>
              <a:t>Wielu rodzicom wydaje się, że ich dziecko jest po prostu leniwe i nie chce się uczyć, ale w rzeczywistości powodów złych stopni może być znacznie więcej.</a:t>
            </a:r>
          </a:p>
        </p:txBody>
      </p:sp>
      <p:sp>
        <p:nvSpPr>
          <p:cNvPr id="2" name="Tytuł 1"/>
          <p:cNvSpPr>
            <a:spLocks noGrp="1"/>
          </p:cNvSpPr>
          <p:nvPr>
            <p:ph type="title"/>
          </p:nvPr>
        </p:nvSpPr>
        <p:spPr>
          <a:xfrm>
            <a:off x="457200" y="274638"/>
            <a:ext cx="8229600" cy="2082792"/>
          </a:xfrm>
        </p:spPr>
        <p:txBody>
          <a:bodyPr>
            <a:normAutofit/>
          </a:bodyPr>
          <a:lstStyle/>
          <a:p>
            <a:r>
              <a:rPr lang="pl-PL" sz="3200" u="sng" dirty="0">
                <a:solidFill>
                  <a:srgbClr val="FF0000"/>
                </a:solidFill>
              </a:rPr>
              <a:t>Pierwszą sprawą jest określenie powodu, z którego dziecko zaniedbało naukę.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2910" y="1000108"/>
            <a:ext cx="4500594" cy="4740277"/>
          </a:xfrm>
        </p:spPr>
        <p:txBody>
          <a:bodyPr>
            <a:normAutofit fontScale="92500" lnSpcReduction="20000"/>
          </a:bodyPr>
          <a:lstStyle/>
          <a:p>
            <a:r>
              <a:rPr lang="pl-PL" dirty="0"/>
              <a:t> </a:t>
            </a:r>
            <a:r>
              <a:rPr lang="pl-PL" dirty="0">
                <a:latin typeface="Calibri" pitchFamily="34" charset="0"/>
              </a:rPr>
              <a:t>Przyczyną słabych ocen może być na przykład zagubienie w nowej sytuacji. Nastolatkom często trudno pogodzić się z tym, że nauki jest coraz więcej, nauczyciele mają większe wymagania, powoli zaczynają wspominać               o wyborze studiów i pracy,      a to może naprawdę przytłoczyć młodego człowieka, który zupełnie nie ma pojęcia, co mógłby robić  w życiu.</a:t>
            </a:r>
          </a:p>
        </p:txBody>
      </p:sp>
      <p:pic>
        <p:nvPicPr>
          <p:cNvPr id="6" name="Obraz 5" descr="Podobny obraz"/>
          <p:cNvPicPr/>
          <p:nvPr/>
        </p:nvPicPr>
        <p:blipFill>
          <a:blip r:embed="rId2"/>
          <a:srcRect/>
          <a:stretch>
            <a:fillRect/>
          </a:stretch>
        </p:blipFill>
        <p:spPr bwMode="auto">
          <a:xfrm>
            <a:off x="5286380" y="1071546"/>
            <a:ext cx="3128967" cy="485778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71612"/>
            <a:ext cx="8229600" cy="4435679"/>
          </a:xfrm>
        </p:spPr>
        <p:txBody>
          <a:bodyPr/>
          <a:lstStyle/>
          <a:p>
            <a:r>
              <a:rPr lang="pl-PL" dirty="0">
                <a:latin typeface="Calibri" pitchFamily="34" charset="0"/>
              </a:rPr>
              <a:t>Dzieciom w wieku dojrzewania często trudno jest skupić się na szkolnych obowiązkach, przez co zapominają odrobić zadania domowe albo uczą się     na sprawdzian dosłownie w ostatniej chwili.</a:t>
            </a:r>
          </a:p>
        </p:txBody>
      </p:sp>
      <p:pic>
        <p:nvPicPr>
          <p:cNvPr id="4" name="Picture 2"/>
          <p:cNvPicPr>
            <a:picLocks noChangeAspect="1" noChangeArrowheads="1"/>
          </p:cNvPicPr>
          <p:nvPr/>
        </p:nvPicPr>
        <p:blipFill>
          <a:blip r:embed="rId2" cstate="print"/>
          <a:srcRect/>
          <a:stretch>
            <a:fillRect/>
          </a:stretch>
        </p:blipFill>
        <p:spPr bwMode="auto">
          <a:xfrm>
            <a:off x="2714612" y="3929066"/>
            <a:ext cx="4643470" cy="25348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00042"/>
            <a:ext cx="8229600" cy="5507249"/>
          </a:xfrm>
        </p:spPr>
        <p:txBody>
          <a:bodyPr/>
          <a:lstStyle/>
          <a:p>
            <a:r>
              <a:rPr lang="pl-PL" dirty="0">
                <a:latin typeface="Calibri" pitchFamily="34" charset="0"/>
              </a:rPr>
              <a:t>Czasami powodem zaniedbania nauki mogą być również kłopoty w zawieraniu nowych znajomości. Być może dziecko nie potrafi się odnaleźć w nowym towarzystwie, przez co czuje się samotnie i źle.              A nastrój i samopoczucie mają ogromny wpływ na to, czy dziecko będzie miało chęci do nauki.</a:t>
            </a:r>
          </a:p>
          <a:p>
            <a:endParaRPr lang="pl-PL" dirty="0"/>
          </a:p>
        </p:txBody>
      </p:sp>
      <p:pic>
        <p:nvPicPr>
          <p:cNvPr id="5" name="Obraz 4" descr="Podobny obraz"/>
          <p:cNvPicPr/>
          <p:nvPr/>
        </p:nvPicPr>
        <p:blipFill>
          <a:blip r:embed="rId2"/>
          <a:srcRect/>
          <a:stretch>
            <a:fillRect/>
          </a:stretch>
        </p:blipFill>
        <p:spPr bwMode="auto">
          <a:xfrm>
            <a:off x="2409825" y="3214686"/>
            <a:ext cx="4324350" cy="314327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1"/>
            <a:ext cx="8229600" cy="3043246"/>
          </a:xfrm>
        </p:spPr>
        <p:txBody>
          <a:bodyPr>
            <a:normAutofit fontScale="92500"/>
          </a:bodyPr>
          <a:lstStyle/>
          <a:p>
            <a:r>
              <a:rPr lang="pl-PL" dirty="0">
                <a:latin typeface="Calibri" pitchFamily="34" charset="0"/>
              </a:rPr>
              <a:t>Okres dorastania to trudny czas, zarówno dla dziecka, jak i dla jego </a:t>
            </a:r>
            <a:r>
              <a:rPr lang="pl-PL" dirty="0">
                <a:latin typeface="+mj-lt"/>
              </a:rPr>
              <a:t>rodziców</a:t>
            </a:r>
            <a:r>
              <a:rPr lang="pl-PL" dirty="0">
                <a:latin typeface="Calibri" pitchFamily="34" charset="0"/>
              </a:rPr>
              <a:t>. Dziecko poznaje nowe towarzystwo, ma coraz więcej nauki, a dodatkowo wymaga się od niego, żeby zachowywało się bardziej dojrzale i odpowiedzialnie. Czas dorastania to okres, w którym dzieci zaczynają eksperymentować, sprawdzać granice, które stawiają im rodzice i odkrywać uroki „dorosłego” życia. </a:t>
            </a:r>
          </a:p>
        </p:txBody>
      </p:sp>
      <p:pic>
        <p:nvPicPr>
          <p:cNvPr id="9" name="Obraz 8" descr="Znalezione obrazy dla zapytania nastolatkowie"/>
          <p:cNvPicPr/>
          <p:nvPr/>
        </p:nvPicPr>
        <p:blipFill>
          <a:blip r:embed="rId2"/>
          <a:srcRect/>
          <a:stretch>
            <a:fillRect/>
          </a:stretch>
        </p:blipFill>
        <p:spPr bwMode="auto">
          <a:xfrm>
            <a:off x="2357422" y="4357694"/>
            <a:ext cx="5429288" cy="207170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857892"/>
            <a:ext cx="8229600" cy="149399"/>
          </a:xfrm>
        </p:spPr>
        <p:txBody>
          <a:bodyPr>
            <a:normAutofit fontScale="25000" lnSpcReduction="20000"/>
          </a:bodyPr>
          <a:lstStyle/>
          <a:p>
            <a:endParaRPr lang="pl-PL" dirty="0"/>
          </a:p>
        </p:txBody>
      </p:sp>
      <p:sp>
        <p:nvSpPr>
          <p:cNvPr id="2" name="Tytuł 1"/>
          <p:cNvSpPr>
            <a:spLocks noGrp="1"/>
          </p:cNvSpPr>
          <p:nvPr>
            <p:ph type="title"/>
          </p:nvPr>
        </p:nvSpPr>
        <p:spPr>
          <a:xfrm>
            <a:off x="428596" y="714356"/>
            <a:ext cx="8229600" cy="3797304"/>
          </a:xfrm>
        </p:spPr>
        <p:txBody>
          <a:bodyPr>
            <a:normAutofit/>
          </a:bodyPr>
          <a:lstStyle/>
          <a:p>
            <a:r>
              <a:rPr lang="pl-PL" sz="4000" b="1" i="1" dirty="0">
                <a:solidFill>
                  <a:srgbClr val="FF0000"/>
                </a:solidFill>
              </a:rPr>
              <a:t>Co zrobić, żeby nastolatek chciał się uczyć?</a:t>
            </a:r>
            <a:endParaRPr lang="pl-PL" sz="40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71480"/>
            <a:ext cx="4329114" cy="5435811"/>
          </a:xfrm>
        </p:spPr>
        <p:txBody>
          <a:bodyPr>
            <a:normAutofit fontScale="92500"/>
          </a:bodyPr>
          <a:lstStyle/>
          <a:p>
            <a:r>
              <a:rPr lang="pl-PL" dirty="0">
                <a:latin typeface="Calibri" pitchFamily="34" charset="0"/>
              </a:rPr>
              <a:t>Jeśli już określicie przyczynę, z której dziecko ma problemy w szkole, postarajcie się ją wyeliminować. Czasami jest to niemożliwe, ale wówczas powinniście wspierać nastolatka i okazywać mu zrozumienie, jednocześnie tłumacząc, że zaniedbywanie nauki nie rozwiąże problemu, a jedynie pogorszy sytuację. Żeby pomóc dziecku w szkole i zachęcić je do nauki ważne jest kilka kwestii.</a:t>
            </a:r>
          </a:p>
          <a:p>
            <a:endParaRPr lang="pl-PL" dirty="0"/>
          </a:p>
        </p:txBody>
      </p:sp>
      <p:pic>
        <p:nvPicPr>
          <p:cNvPr id="5" name="Obraz 4" descr="Podobny obraz"/>
          <p:cNvPicPr/>
          <p:nvPr/>
        </p:nvPicPr>
        <p:blipFill>
          <a:blip r:embed="rId2"/>
          <a:srcRect/>
          <a:stretch>
            <a:fillRect/>
          </a:stretch>
        </p:blipFill>
        <p:spPr bwMode="auto">
          <a:xfrm>
            <a:off x="5000628" y="857232"/>
            <a:ext cx="3714775" cy="528641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857628"/>
            <a:ext cx="8229600" cy="2268535"/>
          </a:xfrm>
        </p:spPr>
        <p:txBody>
          <a:bodyPr>
            <a:normAutofit fontScale="55000" lnSpcReduction="20000"/>
          </a:bodyPr>
          <a:lstStyle/>
          <a:p>
            <a:pPr lvl="0"/>
            <a:endParaRPr lang="pl-PL" sz="6000" b="1" i="1" dirty="0">
              <a:latin typeface="Calibri" pitchFamily="34" charset="0"/>
            </a:endParaRPr>
          </a:p>
          <a:p>
            <a:pPr lvl="0"/>
            <a:r>
              <a:rPr lang="pl-PL" sz="6000" dirty="0">
                <a:latin typeface="Calibri" pitchFamily="34" charset="0"/>
              </a:rPr>
              <a:t>Systematyczność to podstawa, ponieważ nadmiar materiału, który trzeba przerobić w krótkim czasie potrafi naprawdę skutecznie zniechęcić do nauki.</a:t>
            </a:r>
          </a:p>
        </p:txBody>
      </p:sp>
      <p:sp>
        <p:nvSpPr>
          <p:cNvPr id="2" name="Tytuł 1"/>
          <p:cNvSpPr>
            <a:spLocks noGrp="1"/>
          </p:cNvSpPr>
          <p:nvPr>
            <p:ph type="title"/>
          </p:nvPr>
        </p:nvSpPr>
        <p:spPr>
          <a:xfrm>
            <a:off x="457200" y="274638"/>
            <a:ext cx="8229600" cy="3582990"/>
          </a:xfrm>
        </p:spPr>
        <p:txBody>
          <a:bodyPr>
            <a:normAutofit/>
          </a:bodyPr>
          <a:lstStyle/>
          <a:p>
            <a:pPr lvl="0"/>
            <a:r>
              <a:rPr lang="pl-PL" sz="6000" b="1" i="1" dirty="0">
                <a:solidFill>
                  <a:srgbClr val="FF0000"/>
                </a:solidFill>
              </a:rPr>
              <a:t>Systematyczność</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latin typeface="Calibri" pitchFamily="34" charset="0"/>
              </a:rPr>
              <a:t>W związku z tym, już od samego początku roku szkolnego zachęcaj nastolatka do planowania wszystkiego, co ma do zrobienia, regularnego powtarzania i do systematycznej pracy.</a:t>
            </a:r>
          </a:p>
          <a:p>
            <a:r>
              <a:rPr lang="pl-PL" dirty="0">
                <a:latin typeface="Calibri" pitchFamily="34" charset="0"/>
              </a:rPr>
              <a:t>Wytłumacz mu, że codzienna nauka nie zajmie dużo czasu, a wiedza będzie znacznie łatwiej przyswojona, jeśli będzie dawkowana regularnie, w małych porcjach.</a:t>
            </a:r>
          </a:p>
          <a:p>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43116"/>
            <a:ext cx="8229600" cy="3864175"/>
          </a:xfrm>
        </p:spPr>
        <p:txBody>
          <a:bodyPr/>
          <a:lstStyle/>
          <a:p>
            <a:r>
              <a:rPr lang="pl-PL" dirty="0">
                <a:latin typeface="Calibri" pitchFamily="34" charset="0"/>
              </a:rPr>
              <a:t>Opuszczanie lekcji przez nastolatka powoduje olbrzymie zaległości w nauce. Dziecko nie jest w stanie samodzielnie nadrobić zaległego materiału. </a:t>
            </a:r>
          </a:p>
          <a:p>
            <a:r>
              <a:rPr lang="pl-PL" dirty="0">
                <a:latin typeface="Calibri" pitchFamily="34" charset="0"/>
              </a:rPr>
              <a:t>Strach przed otrzymaniem oceny niedostatecznej z tematu, którego nastolatek nie umie bo nie był na lekcji może spowodować dalsze wagary.</a:t>
            </a:r>
          </a:p>
        </p:txBody>
      </p:sp>
      <p:sp>
        <p:nvSpPr>
          <p:cNvPr id="2" name="Tytuł 1"/>
          <p:cNvSpPr>
            <a:spLocks noGrp="1"/>
          </p:cNvSpPr>
          <p:nvPr>
            <p:ph type="title"/>
          </p:nvPr>
        </p:nvSpPr>
        <p:spPr>
          <a:xfrm>
            <a:off x="428596" y="285728"/>
            <a:ext cx="8229600" cy="1643074"/>
          </a:xfrm>
        </p:spPr>
        <p:txBody>
          <a:bodyPr>
            <a:normAutofit/>
          </a:bodyPr>
          <a:lstStyle/>
          <a:p>
            <a:r>
              <a:rPr lang="pl-PL" sz="6000" i="1" dirty="0">
                <a:solidFill>
                  <a:srgbClr val="FF0000"/>
                </a:solidFill>
              </a:rPr>
              <a:t>Obecność na lekcjach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6"/>
            <a:ext cx="8229600" cy="5292935"/>
          </a:xfrm>
        </p:spPr>
        <p:txBody>
          <a:bodyPr/>
          <a:lstStyle/>
          <a:p>
            <a:r>
              <a:rPr lang="pl-PL" dirty="0">
                <a:latin typeface="Calibri" pitchFamily="34" charset="0"/>
              </a:rPr>
              <a:t>Liczne nieobecności niosą za sobą wiele przykrych konsekwencji dla dziecka, rodziców oraz nauczycieli.</a:t>
            </a:r>
          </a:p>
          <a:p>
            <a:r>
              <a:rPr lang="pl-PL" dirty="0">
                <a:latin typeface="Calibri" pitchFamily="34" charset="0"/>
              </a:rPr>
              <a:t>Gdy uczeń opuści więcej niż 50 % godzin z danego przedmiotu może być nieklasyfikowany. Aby zdać do następnej klasy uczeń musi zdać egzamin klasyfikacyjny z przedmiotu.</a:t>
            </a:r>
          </a:p>
        </p:txBody>
      </p:sp>
      <p:pic>
        <p:nvPicPr>
          <p:cNvPr id="4" name="Obraz 3" descr="Znalezione obrazy dla zapytania nastolatek trzymający się za głowę"/>
          <p:cNvPicPr/>
          <p:nvPr/>
        </p:nvPicPr>
        <p:blipFill>
          <a:blip r:embed="rId2"/>
          <a:srcRect/>
          <a:stretch>
            <a:fillRect/>
          </a:stretch>
        </p:blipFill>
        <p:spPr bwMode="auto">
          <a:xfrm>
            <a:off x="2000232" y="3500438"/>
            <a:ext cx="5143536" cy="278608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71612"/>
            <a:ext cx="8229600" cy="4435679"/>
          </a:xfrm>
        </p:spPr>
        <p:txBody>
          <a:bodyPr>
            <a:normAutofit/>
          </a:bodyPr>
          <a:lstStyle/>
          <a:p>
            <a:r>
              <a:rPr lang="pl-PL" dirty="0">
                <a:latin typeface="Calibri" pitchFamily="34" charset="0"/>
              </a:rPr>
              <a:t>Nastolatek może być skreślony za brak realizowania obowiązku nauki poniżej 50 % obecności w semestrze</a:t>
            </a:r>
          </a:p>
          <a:p>
            <a:pPr>
              <a:buNone/>
            </a:pPr>
            <a:r>
              <a:rPr lang="pl-PL" dirty="0">
                <a:latin typeface="Calibri" pitchFamily="34" charset="0"/>
              </a:rPr>
              <a:t>  ( nieobecności nieusprawiedliwione).</a:t>
            </a:r>
          </a:p>
          <a:p>
            <a:r>
              <a:rPr lang="pl-PL" dirty="0">
                <a:latin typeface="Calibri" pitchFamily="34" charset="0"/>
              </a:rPr>
              <a:t>Uczeń, który opuścił 22-25 godzin bez usprawiedliwienia na wniosek wychowawcy zobowiązany jest do podpisania kontraktu/ zobowiązania o systematycznym uczęszczaniu do szkoły w obecności wychowawcy, rodzica, pedagoga lub dyrektora szkoły.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latin typeface="Calibri" pitchFamily="34" charset="0"/>
              </a:rPr>
              <a:t>Jeśli nastolatek nie realizuje obowiązku nauki: ma dużo nieobecności, oceny niedostateczne, nieodpowiednie zachowanie nie prowadzi zeszytów; zgodnie z zapisami Prawa Oświatowego szkoła może wystąpić do Sądu Rodzinnego o wgląd w sytuację rodziny ucznia lub poinformować inne instytucje ( OPS, ZUS, KRUS itp.) o niespełnianiu obowiązku uczenia się.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3429000"/>
            <a:ext cx="8258204" cy="2697163"/>
          </a:xfrm>
        </p:spPr>
        <p:txBody>
          <a:bodyPr>
            <a:normAutofit/>
          </a:bodyPr>
          <a:lstStyle/>
          <a:p>
            <a:r>
              <a:rPr lang="pl-PL" dirty="0">
                <a:latin typeface="Calibri" pitchFamily="34" charset="0"/>
              </a:rPr>
              <a:t>Dzieci w okresie dojrzewania bardzo często analizują świat, poddają wszystko w wątpliwość i szukają odpowiedzi na wiele nurtujących je pytań. Jedną z wątpliwości, jakie dzieci często mają, jest to, jaki w ogóle sens ma nauka, po co im zdobywana wiedza, jeśli nie są zainteresowane danym tematem .</a:t>
            </a:r>
          </a:p>
        </p:txBody>
      </p:sp>
      <p:sp>
        <p:nvSpPr>
          <p:cNvPr id="2" name="Tytuł 1"/>
          <p:cNvSpPr>
            <a:spLocks noGrp="1"/>
          </p:cNvSpPr>
          <p:nvPr>
            <p:ph type="title"/>
          </p:nvPr>
        </p:nvSpPr>
        <p:spPr>
          <a:xfrm>
            <a:off x="428596" y="214290"/>
            <a:ext cx="8229600" cy="2154230"/>
          </a:xfrm>
        </p:spPr>
        <p:txBody>
          <a:bodyPr/>
          <a:lstStyle/>
          <a:p>
            <a:r>
              <a:rPr lang="pl-PL" b="1" i="1" dirty="0">
                <a:solidFill>
                  <a:srgbClr val="FF0000"/>
                </a:solidFill>
              </a:rPr>
              <a:t>Określenie celu nauki i korzyści z niej płynących</a:t>
            </a:r>
            <a:endParaRPr lang="pl-PL" dirty="0">
              <a:solidFill>
                <a:srgbClr val="FF0000"/>
              </a:solidFill>
            </a:endParaRPr>
          </a:p>
        </p:txBody>
      </p:sp>
      <p:pic>
        <p:nvPicPr>
          <p:cNvPr id="4" name="Obraz 3" descr="Znalezione obrazy dla zapytania tarcza cel"/>
          <p:cNvPicPr/>
          <p:nvPr/>
        </p:nvPicPr>
        <p:blipFill>
          <a:blip r:embed="rId2"/>
          <a:srcRect/>
          <a:stretch>
            <a:fillRect/>
          </a:stretch>
        </p:blipFill>
        <p:spPr bwMode="auto">
          <a:xfrm>
            <a:off x="5000628" y="1428736"/>
            <a:ext cx="2914655" cy="2085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00042"/>
            <a:ext cx="8229600" cy="5507249"/>
          </a:xfrm>
        </p:spPr>
        <p:txBody>
          <a:bodyPr/>
          <a:lstStyle/>
          <a:p>
            <a:r>
              <a:rPr lang="pl-PL" dirty="0">
                <a:latin typeface="Calibri" pitchFamily="34" charset="0"/>
              </a:rPr>
              <a:t> Rolą rodziców, ale również nauczycieli jest wskazywanie korzyści, jakie płyną ze zdobywania wiedzy. Niezwykle istotne jest także pokazanie możliwości łączenia zdobywanej wiedzy z praktyką, ponieważ to najlepiej przemawia do nastolatka.</a:t>
            </a:r>
          </a:p>
        </p:txBody>
      </p:sp>
      <p:pic>
        <p:nvPicPr>
          <p:cNvPr id="4" name="Obraz 3" descr="Znalezione obrazy dla zapytania bilans zysków wykres"/>
          <p:cNvPicPr/>
          <p:nvPr/>
        </p:nvPicPr>
        <p:blipFill>
          <a:blip r:embed="rId2"/>
          <a:srcRect/>
          <a:stretch>
            <a:fillRect/>
          </a:stretch>
        </p:blipFill>
        <p:spPr bwMode="auto">
          <a:xfrm>
            <a:off x="1500166" y="2857496"/>
            <a:ext cx="6429420" cy="321471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latin typeface="+mj-lt"/>
              </a:rPr>
              <a:t> Często bywa tak, że nauka schodzi na dalszy plan, ponieważ ważniejsze staje się pokazanie się w gronie rówieśników, zawieranie nowych znajomości oraz odkrywanie nowych zainteresowań. </a:t>
            </a:r>
          </a:p>
        </p:txBody>
      </p:sp>
      <p:pic>
        <p:nvPicPr>
          <p:cNvPr id="4" name="Obraz 3" descr="Znalezione obrazy dla zapytania nastolatkowie"/>
          <p:cNvPicPr/>
          <p:nvPr/>
        </p:nvPicPr>
        <p:blipFill>
          <a:blip r:embed="rId2" cstate="print"/>
          <a:srcRect/>
          <a:stretch>
            <a:fillRect/>
          </a:stretch>
        </p:blipFill>
        <p:spPr bwMode="auto">
          <a:xfrm>
            <a:off x="2357422" y="3786190"/>
            <a:ext cx="5094938" cy="228601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8229600" cy="2154230"/>
          </a:xfrm>
        </p:spPr>
        <p:txBody>
          <a:bodyPr>
            <a:normAutofit fontScale="90000"/>
          </a:bodyPr>
          <a:lstStyle/>
          <a:p>
            <a:pPr lvl="0"/>
            <a:br>
              <a:rPr lang="pl-PL" b="1" i="1" dirty="0">
                <a:solidFill>
                  <a:srgbClr val="FF0000"/>
                </a:solidFill>
              </a:rPr>
            </a:br>
            <a:br>
              <a:rPr lang="pl-PL" b="1" i="1" dirty="0">
                <a:solidFill>
                  <a:srgbClr val="FF0000"/>
                </a:solidFill>
              </a:rPr>
            </a:br>
            <a:r>
              <a:rPr lang="pl-PL" sz="6700" b="1" i="1" dirty="0">
                <a:solidFill>
                  <a:srgbClr val="FF0000"/>
                </a:solidFill>
              </a:rPr>
              <a:t>Organizacja pracy</a:t>
            </a:r>
            <a:br>
              <a:rPr lang="pl-PL" sz="6700" dirty="0">
                <a:solidFill>
                  <a:srgbClr val="FF0000"/>
                </a:solidFill>
              </a:rPr>
            </a:br>
            <a:endParaRPr lang="pl-PL" sz="6700" dirty="0">
              <a:solidFill>
                <a:srgbClr val="FF0000"/>
              </a:solidFill>
            </a:endParaRPr>
          </a:p>
        </p:txBody>
      </p:sp>
      <p:pic>
        <p:nvPicPr>
          <p:cNvPr id="8" name="Picture 3"/>
          <p:cNvPicPr>
            <a:picLocks noGrp="1" noChangeAspect="1" noChangeArrowheads="1"/>
          </p:cNvPicPr>
          <p:nvPr>
            <p:ph idx="1"/>
          </p:nvPr>
        </p:nvPicPr>
        <p:blipFill>
          <a:blip r:embed="rId2" cstate="print"/>
          <a:srcRect/>
          <a:stretch>
            <a:fillRect/>
          </a:stretch>
        </p:blipFill>
        <p:spPr bwMode="auto">
          <a:xfrm>
            <a:off x="1428728" y="2285992"/>
            <a:ext cx="5214974" cy="364333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571480"/>
            <a:ext cx="8229600" cy="5168905"/>
          </a:xfrm>
        </p:spPr>
        <p:txBody>
          <a:bodyPr>
            <a:normAutofit/>
          </a:bodyPr>
          <a:lstStyle/>
          <a:p>
            <a:r>
              <a:rPr lang="pl-PL" dirty="0">
                <a:latin typeface="Calibri" pitchFamily="34" charset="0"/>
              </a:rPr>
              <a:t>Najlepsze efekty daje zaplanowana nauka. Ważne jest, żeby nauczyć dziecko, jak najlepiej podzielić czas na odrabianie lekcji, naukę na sprawdziany, powtarzanie materiału oraz inne obowiązki. Gdy nastolatek zobaczy, że tak zorganizowana praca idzie mu znacznie szybciej i jest bardziej efektywna niż chaotyczne robienie wszystkiego po trochu, z pewnością będzie chętniej siadał do nauki, bo będzie wiedział, że zostanie mu jeszcze trochę czasu na przyjemności i rozwijanie swoich zainteresowań.</a:t>
            </a:r>
          </a:p>
        </p:txBody>
      </p:sp>
      <p:pic>
        <p:nvPicPr>
          <p:cNvPr id="6" name="Picture 2"/>
          <p:cNvPicPr>
            <a:picLocks noChangeAspect="1" noChangeArrowheads="1"/>
          </p:cNvPicPr>
          <p:nvPr/>
        </p:nvPicPr>
        <p:blipFill>
          <a:blip r:embed="rId2" cstate="print"/>
          <a:srcRect/>
          <a:stretch>
            <a:fillRect/>
          </a:stretch>
        </p:blipFill>
        <p:spPr bwMode="auto">
          <a:xfrm>
            <a:off x="4714876" y="4357694"/>
            <a:ext cx="2714644" cy="221457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14290"/>
            <a:ext cx="8229600" cy="3368676"/>
          </a:xfrm>
        </p:spPr>
        <p:txBody>
          <a:bodyPr/>
          <a:lstStyle/>
          <a:p>
            <a:pPr lvl="0"/>
            <a:br>
              <a:rPr lang="pl-PL" b="1" i="1" dirty="0"/>
            </a:br>
            <a:br>
              <a:rPr lang="pl-PL" b="1" i="1" dirty="0"/>
            </a:br>
            <a:r>
              <a:rPr lang="pl-PL" b="1" i="1" dirty="0">
                <a:solidFill>
                  <a:srgbClr val="FF0000"/>
                </a:solidFill>
              </a:rPr>
              <a:t>Samodzielna praca</a:t>
            </a:r>
            <a:br>
              <a:rPr lang="pl-PL" dirty="0">
                <a:solidFill>
                  <a:srgbClr val="FF0000"/>
                </a:solidFill>
              </a:rPr>
            </a:br>
            <a:endParaRPr lang="pl-PL" dirty="0">
              <a:solidFill>
                <a:srgbClr val="FF0000"/>
              </a:solidFill>
            </a:endParaRPr>
          </a:p>
        </p:txBody>
      </p:sp>
      <p:pic>
        <p:nvPicPr>
          <p:cNvPr id="4" name="Symbol zastępczy zawartości 3" descr="Znalezione obrazy dla zapytania nastolatek uczacy się"/>
          <p:cNvPicPr>
            <a:picLocks noGrp="1"/>
          </p:cNvPicPr>
          <p:nvPr>
            <p:ph idx="1"/>
          </p:nvPr>
        </p:nvPicPr>
        <p:blipFill>
          <a:blip r:embed="rId2"/>
          <a:srcRect/>
          <a:stretch>
            <a:fillRect/>
          </a:stretch>
        </p:blipFill>
        <p:spPr bwMode="auto">
          <a:xfrm>
            <a:off x="1793874" y="3214688"/>
            <a:ext cx="5556251" cy="29114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latin typeface="Calibri" pitchFamily="34" charset="0"/>
              </a:rPr>
              <a:t>Nawet, jeśli dziecko ma problemy w nauce, nie możecie godzić się na to, żeby odpisywało zadania od kolegów albo ściągało na sprawdzianach.</a:t>
            </a:r>
          </a:p>
          <a:p>
            <a:r>
              <a:rPr lang="pl-PL" dirty="0">
                <a:latin typeface="Calibri" pitchFamily="34" charset="0"/>
              </a:rPr>
              <a:t>Oczywiście możecie mu pomóc i wytłumaczyć coś, jeśli ma problemy ze zrozumieniem jakiegoś pojęcia albo polecenia zadania, jednak nie możecie odrabiać za niego lekcji albo robić projektów. Taka pomoc będzie jedynie doraźnym wsparciem, ale nie rozwiąże problemów z nauką.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00504"/>
            <a:ext cx="8229600" cy="2125659"/>
          </a:xfrm>
        </p:spPr>
        <p:txBody>
          <a:bodyPr>
            <a:normAutofit fontScale="92500"/>
          </a:bodyPr>
          <a:lstStyle/>
          <a:p>
            <a:pPr>
              <a:buNone/>
            </a:pPr>
            <a:r>
              <a:rPr lang="pl-PL" dirty="0">
                <a:latin typeface="Calibri" pitchFamily="34" charset="0"/>
              </a:rPr>
              <a:t> Podejście Państwa do problemu dziecka z nauką to kluczowa sprawa. Wasz stosunek do dziecka i to, czy będziecie umieli odpowiednio wesprzeć dziecko, w dużej mierze wpływa na to, jak nastolatek poradzi sobie z okresem buntu                    i pogorszeniem sytuacji w szkole.</a:t>
            </a:r>
          </a:p>
        </p:txBody>
      </p:sp>
      <p:sp>
        <p:nvSpPr>
          <p:cNvPr id="2" name="Tytuł 1"/>
          <p:cNvSpPr>
            <a:spLocks noGrp="1"/>
          </p:cNvSpPr>
          <p:nvPr>
            <p:ph type="title"/>
          </p:nvPr>
        </p:nvSpPr>
        <p:spPr>
          <a:xfrm>
            <a:off x="457200" y="274638"/>
            <a:ext cx="8229600" cy="3368676"/>
          </a:xfrm>
        </p:spPr>
        <p:txBody>
          <a:bodyPr>
            <a:normAutofit/>
          </a:bodyPr>
          <a:lstStyle/>
          <a:p>
            <a:pPr lvl="0" algn="ctr"/>
            <a:br>
              <a:rPr lang="pl-PL" b="1" i="1" dirty="0">
                <a:solidFill>
                  <a:srgbClr val="FF0000"/>
                </a:solidFill>
              </a:rPr>
            </a:br>
            <a:r>
              <a:rPr lang="pl-PL" sz="6000" b="1" i="1" dirty="0">
                <a:solidFill>
                  <a:srgbClr val="FF0000"/>
                </a:solidFill>
              </a:rPr>
              <a:t>Podejście rodziców</a:t>
            </a:r>
            <a:endParaRPr lang="pl-PL" sz="60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85794"/>
            <a:ext cx="4043362" cy="5221497"/>
          </a:xfrm>
        </p:spPr>
        <p:txBody>
          <a:bodyPr>
            <a:normAutofit fontScale="92500" lnSpcReduction="10000"/>
          </a:bodyPr>
          <a:lstStyle/>
          <a:p>
            <a:r>
              <a:rPr lang="pl-PL" dirty="0">
                <a:latin typeface="Calibri" pitchFamily="34" charset="0"/>
              </a:rPr>
              <a:t>Absolutnie nie naśmiewajcie się z dziecka, nie naigrywajcie się z tego, że czegoś nie umie, nie potrafi albo zapomniało zrobić. Powinniście natomiast podkreślać mocne strony nastolatka    i zauważać jego postępy. Mimo, że zapewne nie zawsze będziecie zadowoleni z ocen dziecka, nie okazujcie rozczarowania.</a:t>
            </a:r>
          </a:p>
        </p:txBody>
      </p:sp>
      <p:pic>
        <p:nvPicPr>
          <p:cNvPr id="4" name="Obraz 3" descr="Znalezione obrazy dla zapytania nastolatkowie i rodzice"/>
          <p:cNvPicPr/>
          <p:nvPr/>
        </p:nvPicPr>
        <p:blipFill>
          <a:blip r:embed="rId2"/>
          <a:srcRect/>
          <a:stretch>
            <a:fillRect/>
          </a:stretch>
        </p:blipFill>
        <p:spPr bwMode="auto">
          <a:xfrm>
            <a:off x="4643438" y="904875"/>
            <a:ext cx="4143404" cy="5048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71480"/>
            <a:ext cx="8229600" cy="5435811"/>
          </a:xfrm>
        </p:spPr>
        <p:txBody>
          <a:bodyPr>
            <a:normAutofit/>
          </a:bodyPr>
          <a:lstStyle/>
          <a:p>
            <a:r>
              <a:rPr lang="pl-PL" dirty="0">
                <a:latin typeface="Calibri" pitchFamily="34" charset="0"/>
              </a:rPr>
              <a:t>Podczas pomagania dziecku w nauce, nie mówcie mu, że coś jest zbyt trudne, że na pewno tego nie zrozumie. Takie słowa działają na dziecko bardzo demotywująco. Nie lekceważcie problemów nastolatka, ponieważ może on zamknąć się w sobie i uznać, że jego problemy i trudności nie są dla Was wystarczająco ważne. Chwalcie go za wszystkie osiągnięcia, nawet te błahe     i mało znaczące.</a:t>
            </a:r>
          </a:p>
        </p:txBody>
      </p:sp>
      <p:pic>
        <p:nvPicPr>
          <p:cNvPr id="5" name="Obraz 4" descr="Znalezione obrazy dla zapytania nastolatek doceniony przez rodziców"/>
          <p:cNvPicPr/>
          <p:nvPr/>
        </p:nvPicPr>
        <p:blipFill>
          <a:blip r:embed="rId2"/>
          <a:srcRect/>
          <a:stretch>
            <a:fillRect/>
          </a:stretch>
        </p:blipFill>
        <p:spPr bwMode="auto">
          <a:xfrm>
            <a:off x="3643306" y="3786190"/>
            <a:ext cx="4714907" cy="271464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6"/>
            <a:ext cx="8229600" cy="5292935"/>
          </a:xfrm>
        </p:spPr>
        <p:txBody>
          <a:bodyPr>
            <a:normAutofit/>
          </a:bodyPr>
          <a:lstStyle/>
          <a:p>
            <a:r>
              <a:rPr lang="pl-PL" dirty="0">
                <a:latin typeface="Calibri" pitchFamily="34" charset="0"/>
              </a:rPr>
              <a:t>Ważna jest również kontrola i monitorowanie postępów dziecka. Mimo tego, że dziecko może się Wam wydawać za duże, żeby kontrolować je w sprawach nauki, regularnie sprawdzajcie jakie dziecko robi postępy. Nie chodzi tu o sprawdzanie zeszytów, czytanie prac domowych czy cotygodniowe wizyty u wychowawczyni dziecka, jednak o codzienne rozmowy, o tym, jak było w szkole, co dziecko robiło.</a:t>
            </a:r>
          </a:p>
        </p:txBody>
      </p:sp>
      <p:pic>
        <p:nvPicPr>
          <p:cNvPr id="4" name="Obraz 3" descr="Podobny obraz"/>
          <p:cNvPicPr/>
          <p:nvPr/>
        </p:nvPicPr>
        <p:blipFill>
          <a:blip r:embed="rId2"/>
          <a:srcRect/>
          <a:stretch>
            <a:fillRect/>
          </a:stretch>
        </p:blipFill>
        <p:spPr bwMode="auto">
          <a:xfrm>
            <a:off x="2857488" y="4214818"/>
            <a:ext cx="5500726" cy="235745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latin typeface="Calibri" pitchFamily="34" charset="0"/>
              </a:rPr>
              <a:t>Poza tym, nie pomijajcie wywiadówek i miejcie kontakt z nauczycielami dziecka. Jeśli nastolatek będzie miał świadomość, że interesujecie się jego wynikami w nauce, będzie miał dodatkową mobilizację do tego, żeby przynosić do domu dobre stopnie.</a:t>
            </a:r>
          </a:p>
        </p:txBody>
      </p:sp>
      <p:pic>
        <p:nvPicPr>
          <p:cNvPr id="4" name="Picture 3"/>
          <p:cNvPicPr>
            <a:picLocks noChangeAspect="1" noChangeArrowheads="1"/>
          </p:cNvPicPr>
          <p:nvPr/>
        </p:nvPicPr>
        <p:blipFill>
          <a:blip r:embed="rId2" cstate="print"/>
          <a:srcRect/>
          <a:stretch>
            <a:fillRect/>
          </a:stretch>
        </p:blipFill>
        <p:spPr bwMode="auto">
          <a:xfrm>
            <a:off x="2786050" y="4000504"/>
            <a:ext cx="5715008" cy="25516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endParaRPr lang="pl-PL" sz="6000"/>
          </a:p>
          <a:p>
            <a:pPr>
              <a:buNone/>
            </a:pPr>
            <a:r>
              <a:rPr lang="pl-PL" sz="6000"/>
              <a:t>Dziękuję </a:t>
            </a:r>
            <a:r>
              <a:rPr lang="pl-PL" sz="6000" dirty="0"/>
              <a:t>za uwagę.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57232"/>
            <a:ext cx="8229600" cy="5150059"/>
          </a:xfrm>
        </p:spPr>
        <p:txBody>
          <a:bodyPr/>
          <a:lstStyle/>
          <a:p>
            <a:r>
              <a:rPr lang="pl-PL" sz="3200" dirty="0">
                <a:latin typeface="+mj-lt"/>
              </a:rPr>
              <a:t>Jednak co zrobić, żeby mimo wszystko dziecko nie miało problemów w szkole           i chciało się uczyć?</a:t>
            </a:r>
          </a:p>
          <a:p>
            <a:r>
              <a:rPr lang="pl-PL" sz="3200" dirty="0">
                <a:latin typeface="+mj-lt"/>
              </a:rPr>
              <a:t> Konieczna jest dobra motywacja i wsparcie rodziców. </a:t>
            </a:r>
          </a:p>
          <a:p>
            <a:r>
              <a:rPr lang="pl-PL" sz="3200" dirty="0">
                <a:latin typeface="+mj-lt"/>
              </a:rPr>
              <a:t>Co zrobić, żeby przetrwać okres młodzieńczego buntu i zachęcić nastolatka do nauki?</a:t>
            </a: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00166" y="5929330"/>
            <a:ext cx="7186634" cy="196833"/>
          </a:xfrm>
        </p:spPr>
        <p:txBody>
          <a:bodyPr>
            <a:normAutofit fontScale="25000" lnSpcReduction="20000"/>
          </a:bodyPr>
          <a:lstStyle/>
          <a:p>
            <a:endParaRPr lang="pl-PL" dirty="0"/>
          </a:p>
        </p:txBody>
      </p:sp>
      <p:sp>
        <p:nvSpPr>
          <p:cNvPr id="2" name="Tytuł 1"/>
          <p:cNvSpPr>
            <a:spLocks noGrp="1"/>
          </p:cNvSpPr>
          <p:nvPr>
            <p:ph type="title"/>
          </p:nvPr>
        </p:nvSpPr>
        <p:spPr>
          <a:xfrm>
            <a:off x="0" y="0"/>
            <a:ext cx="9144000" cy="4643446"/>
          </a:xfrm>
        </p:spPr>
        <p:txBody>
          <a:bodyPr>
            <a:normAutofit/>
          </a:bodyPr>
          <a:lstStyle/>
          <a:p>
            <a:pPr algn="ctr"/>
            <a:r>
              <a:rPr lang="pl-PL" b="1" i="1" dirty="0">
                <a:solidFill>
                  <a:srgbClr val="FF0000"/>
                </a:solidFill>
              </a:rPr>
              <a:t>Co się dzieje </a:t>
            </a:r>
            <a:br>
              <a:rPr lang="pl-PL" b="1" i="1" dirty="0">
                <a:solidFill>
                  <a:srgbClr val="FF0000"/>
                </a:solidFill>
              </a:rPr>
            </a:br>
            <a:r>
              <a:rPr lang="pl-PL" b="1" i="1" dirty="0">
                <a:solidFill>
                  <a:srgbClr val="FF0000"/>
                </a:solidFill>
              </a:rPr>
              <a:t>z </a:t>
            </a:r>
            <a:br>
              <a:rPr lang="pl-PL" b="1" i="1" dirty="0">
                <a:solidFill>
                  <a:srgbClr val="FF0000"/>
                </a:solidFill>
              </a:rPr>
            </a:br>
            <a:r>
              <a:rPr lang="pl-PL" b="1" i="1" dirty="0">
                <a:solidFill>
                  <a:srgbClr val="FF0000"/>
                </a:solidFill>
              </a:rPr>
              <a:t>nastolatkiem </a:t>
            </a:r>
            <a:br>
              <a:rPr lang="pl-PL" b="1" i="1" dirty="0">
                <a:solidFill>
                  <a:srgbClr val="FF0000"/>
                </a:solidFill>
              </a:rPr>
            </a:br>
            <a:br>
              <a:rPr lang="pl-PL" b="1" i="1" dirty="0">
                <a:solidFill>
                  <a:srgbClr val="FF0000"/>
                </a:solidFill>
              </a:rPr>
            </a:br>
            <a:r>
              <a:rPr lang="pl-PL" b="1" i="1" dirty="0">
                <a:solidFill>
                  <a:srgbClr val="FF0000"/>
                </a:solidFill>
              </a:rPr>
              <a:t>w okresie dorastania?</a:t>
            </a:r>
            <a:br>
              <a:rPr lang="pl-PL" dirty="0">
                <a:solidFill>
                  <a:srgbClr val="FF0000"/>
                </a:solidFill>
              </a:rPr>
            </a:br>
            <a:endParaRPr lang="pl-PL"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714356"/>
            <a:ext cx="8258204" cy="5411807"/>
          </a:xfrm>
        </p:spPr>
        <p:txBody>
          <a:bodyPr>
            <a:normAutofit/>
          </a:bodyPr>
          <a:lstStyle/>
          <a:p>
            <a:r>
              <a:rPr lang="pl-PL" dirty="0">
                <a:latin typeface="Calibri" pitchFamily="34" charset="0"/>
              </a:rPr>
              <a:t>Żeby nawiązać z dzieckiem więź i nie stać na pozycji strażnika a doradcy, przede wszystkim trzeba okazać dziecku zrozumienie i naprawdę postarać się je zrozumieć. </a:t>
            </a:r>
          </a:p>
          <a:p>
            <a:r>
              <a:rPr lang="pl-PL" dirty="0">
                <a:latin typeface="Calibri" pitchFamily="34" charset="0"/>
              </a:rPr>
              <a:t>Oczywiście nie chodzi o pozwalanie nastolatkowi na wszystko i przymykanie oka na wybryki dziecka. Jednak warto uświadomić sobie, że zachowanie dziecka niekoniecznie wynika z tego, że nastolatek chce Ci zrobić na złość.</a:t>
            </a:r>
          </a:p>
        </p:txBody>
      </p:sp>
      <p:pic>
        <p:nvPicPr>
          <p:cNvPr id="4" name="Obraz 3" descr="Podobny obraz"/>
          <p:cNvPicPr/>
          <p:nvPr/>
        </p:nvPicPr>
        <p:blipFill>
          <a:blip r:embed="rId2"/>
          <a:srcRect/>
          <a:stretch>
            <a:fillRect/>
          </a:stretch>
        </p:blipFill>
        <p:spPr bwMode="auto">
          <a:xfrm>
            <a:off x="2424112" y="4500570"/>
            <a:ext cx="5934102" cy="17145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85794"/>
            <a:ext cx="4686304" cy="5340369"/>
          </a:xfrm>
        </p:spPr>
        <p:txBody>
          <a:bodyPr>
            <a:normAutofit lnSpcReduction="10000"/>
          </a:bodyPr>
          <a:lstStyle/>
          <a:p>
            <a:r>
              <a:rPr lang="pl-PL" dirty="0">
                <a:latin typeface="Calibri" pitchFamily="34" charset="0"/>
              </a:rPr>
              <a:t>Warto zdać sobie sprawę, że wiek nastoletni to okres, w którym dziecko zaczyna eksperymentować, jednak nie zawsze potrafi trafnie przewidzieć skutki swoich poczynań. Często liczy się chwila, a konsekwencje są dla dziecka mniej istotne. Mimo to, nastolatek potrzebuje więcej wolności i chce podejmować decyzje o sprawach, które go bezpośrednio dotyczą.</a:t>
            </a:r>
          </a:p>
          <a:p>
            <a:endParaRPr lang="pl-PL" dirty="0"/>
          </a:p>
        </p:txBody>
      </p:sp>
      <p:pic>
        <p:nvPicPr>
          <p:cNvPr id="4" name="Obraz 3" descr="Znalezione obrazy dla zapytania nastolatkowie"/>
          <p:cNvPicPr/>
          <p:nvPr/>
        </p:nvPicPr>
        <p:blipFill>
          <a:blip r:embed="rId2"/>
          <a:srcRect/>
          <a:stretch>
            <a:fillRect/>
          </a:stretch>
        </p:blipFill>
        <p:spPr bwMode="auto">
          <a:xfrm>
            <a:off x="5214942" y="928670"/>
            <a:ext cx="3071834" cy="50006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00042"/>
            <a:ext cx="8229600" cy="5507249"/>
          </a:xfrm>
        </p:spPr>
        <p:txBody>
          <a:bodyPr/>
          <a:lstStyle/>
          <a:p>
            <a:pPr>
              <a:lnSpc>
                <a:spcPct val="150000"/>
              </a:lnSpc>
            </a:pPr>
            <a:r>
              <a:rPr lang="pl-PL" dirty="0">
                <a:latin typeface="Calibri" pitchFamily="34" charset="0"/>
              </a:rPr>
              <a:t>Okres nastoletni to również czas, w którym dziecko bacznie obserwuje otoczenie, zwłaszcza rodziców           i nauczycieli i w mig wychwytuje wszelkie sprzeczności w ich słowach oraz działaniu. W związku z tym, dziecko często krytykuje Twoje zachowanie, jednak nie jest to spowodowane tym, że chce Ci tym sprawić przykrość.</a:t>
            </a:r>
          </a:p>
        </p:txBody>
      </p:sp>
      <p:pic>
        <p:nvPicPr>
          <p:cNvPr id="4" name="Obraz 3" descr="Znalezione obrazy dla zapytania krytykowany rodzic"/>
          <p:cNvPicPr/>
          <p:nvPr/>
        </p:nvPicPr>
        <p:blipFill>
          <a:blip r:embed="rId2"/>
          <a:srcRect/>
          <a:stretch>
            <a:fillRect/>
          </a:stretch>
        </p:blipFill>
        <p:spPr bwMode="auto">
          <a:xfrm>
            <a:off x="3148012" y="4714884"/>
            <a:ext cx="4710136" cy="1714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6"/>
            <a:ext cx="8229600" cy="5411807"/>
          </a:xfrm>
        </p:spPr>
        <p:txBody>
          <a:bodyPr/>
          <a:lstStyle/>
          <a:p>
            <a:r>
              <a:rPr lang="pl-PL" dirty="0">
                <a:latin typeface="Calibri" pitchFamily="34" charset="0"/>
              </a:rPr>
              <a:t>Jest to także moment na poszukiwanie własnych wartości oraz sposobu na odnalezienie swojego miejsca w klasie, rodzinie, a wreszcie w całym społeczeństwie.</a:t>
            </a:r>
          </a:p>
        </p:txBody>
      </p:sp>
      <p:pic>
        <p:nvPicPr>
          <p:cNvPr id="1026" name="Picture 2" descr="C:\Users\Toshiba\Desktop\zd.jpg"/>
          <p:cNvPicPr>
            <a:picLocks noChangeAspect="1" noChangeArrowheads="1"/>
          </p:cNvPicPr>
          <p:nvPr/>
        </p:nvPicPr>
        <p:blipFill>
          <a:blip r:embed="rId2"/>
          <a:srcRect/>
          <a:stretch>
            <a:fillRect/>
          </a:stretch>
        </p:blipFill>
        <p:spPr bwMode="auto">
          <a:xfrm>
            <a:off x="1214414" y="3143248"/>
            <a:ext cx="7167586" cy="31432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TotalTime>
  <Words>1795</Words>
  <Application>Microsoft Office PowerPoint</Application>
  <PresentationFormat>Pokaz na ekranie (4:3)</PresentationFormat>
  <Paragraphs>62</Paragraphs>
  <Slides>39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39</vt:i4>
      </vt:variant>
    </vt:vector>
  </HeadingPairs>
  <TitlesOfParts>
    <vt:vector size="45" baseType="lpstr">
      <vt:lpstr>Calibri</vt:lpstr>
      <vt:lpstr>Lucida Sans Unicode</vt:lpstr>
      <vt:lpstr>Verdana</vt:lpstr>
      <vt:lpstr>Wingdings 2</vt:lpstr>
      <vt:lpstr>Wingdings 3</vt:lpstr>
      <vt:lpstr>Hol</vt:lpstr>
      <vt:lpstr>Jak motywować nastolatków do nauki – rola rodzica</vt:lpstr>
      <vt:lpstr>Prezentacja programu PowerPoint</vt:lpstr>
      <vt:lpstr>Prezentacja programu PowerPoint</vt:lpstr>
      <vt:lpstr>Prezentacja programu PowerPoint</vt:lpstr>
      <vt:lpstr>Co się dzieje  z  nastolatkiem   w okresie dorastania?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Nastolatek w szkole:  jak mu pomóc?</vt:lpstr>
      <vt:lpstr>Prezentacja programu PowerPoint</vt:lpstr>
      <vt:lpstr>Pierwszą sprawą jest określenie powodu, z którego dziecko zaniedbało naukę.</vt:lpstr>
      <vt:lpstr>Prezentacja programu PowerPoint</vt:lpstr>
      <vt:lpstr>Prezentacja programu PowerPoint</vt:lpstr>
      <vt:lpstr>Prezentacja programu PowerPoint</vt:lpstr>
      <vt:lpstr>Co zrobić, żeby nastolatek chciał się uczyć?</vt:lpstr>
      <vt:lpstr>Prezentacja programu PowerPoint</vt:lpstr>
      <vt:lpstr>Systematyczność</vt:lpstr>
      <vt:lpstr>Prezentacja programu PowerPoint</vt:lpstr>
      <vt:lpstr>Obecność na lekcjach</vt:lpstr>
      <vt:lpstr>Prezentacja programu PowerPoint</vt:lpstr>
      <vt:lpstr>Prezentacja programu PowerPoint</vt:lpstr>
      <vt:lpstr>Prezentacja programu PowerPoint</vt:lpstr>
      <vt:lpstr>Określenie celu nauki i korzyści z niej płynących</vt:lpstr>
      <vt:lpstr>Prezentacja programu PowerPoint</vt:lpstr>
      <vt:lpstr>  Organizacja pracy </vt:lpstr>
      <vt:lpstr>Prezentacja programu PowerPoint</vt:lpstr>
      <vt:lpstr>  Samodzielna praca </vt:lpstr>
      <vt:lpstr>Prezentacja programu PowerPoint</vt:lpstr>
      <vt:lpstr> Podejście rodziców</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Windows User</dc:creator>
  <cp:lastModifiedBy>Agnieszka Budzyńska</cp:lastModifiedBy>
  <cp:revision>32</cp:revision>
  <dcterms:created xsi:type="dcterms:W3CDTF">2020-01-25T20:29:14Z</dcterms:created>
  <dcterms:modified xsi:type="dcterms:W3CDTF">2023-02-08T11:08:33Z</dcterms:modified>
</cp:coreProperties>
</file>