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00" r:id="rId4"/>
    <p:sldId id="301" r:id="rId5"/>
    <p:sldId id="302" r:id="rId6"/>
    <p:sldId id="306" r:id="rId7"/>
    <p:sldId id="303" r:id="rId8"/>
    <p:sldId id="309" r:id="rId9"/>
    <p:sldId id="266" r:id="rId10"/>
    <p:sldId id="267" r:id="rId11"/>
    <p:sldId id="268" r:id="rId12"/>
    <p:sldId id="290" r:id="rId13"/>
    <p:sldId id="291" r:id="rId14"/>
    <p:sldId id="272" r:id="rId15"/>
    <p:sldId id="273" r:id="rId16"/>
    <p:sldId id="275" r:id="rId17"/>
    <p:sldId id="276" r:id="rId18"/>
    <p:sldId id="294" r:id="rId19"/>
    <p:sldId id="314" r:id="rId20"/>
    <p:sldId id="277" r:id="rId21"/>
    <p:sldId id="278" r:id="rId22"/>
    <p:sldId id="295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315" r:id="rId31"/>
    <p:sldId id="296" r:id="rId32"/>
    <p:sldId id="318" r:id="rId33"/>
    <p:sldId id="292" r:id="rId34"/>
    <p:sldId id="293" r:id="rId35"/>
    <p:sldId id="308" r:id="rId36"/>
    <p:sldId id="286" r:id="rId37"/>
    <p:sldId id="316" r:id="rId38"/>
    <p:sldId id="317" r:id="rId39"/>
    <p:sldId id="310" r:id="rId40"/>
    <p:sldId id="287" r:id="rId41"/>
    <p:sldId id="288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276872"/>
            <a:ext cx="7772400" cy="794519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4944"/>
            <a:ext cx="6400800" cy="622920"/>
          </a:xfrm>
        </p:spPr>
        <p:txBody>
          <a:bodyPr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Company Name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E680C-9814-4802-B617-371584C288EE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2278-97AC-4A92-8578-E83F60026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146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95736" y="274638"/>
            <a:ext cx="6491064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95736" y="1600200"/>
            <a:ext cx="6491064" cy="4525963"/>
          </a:xfrm>
        </p:spPr>
        <p:txBody>
          <a:bodyPr/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E680C-9814-4802-B617-371584C288EE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2278-97AC-4A92-8578-E83F60026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3275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60848"/>
            <a:ext cx="8229600" cy="406531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E680C-9814-4802-B617-371584C288EE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2278-97AC-4A92-8578-E83F60026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761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 - Templateswise.com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60848"/>
            <a:ext cx="8229600" cy="406531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adipisicing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, </a:t>
            </a: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</a:t>
            </a: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E680C-9814-4802-B617-371584C288EE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2278-97AC-4A92-8578-E83F60026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8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E680C-9814-4802-B617-371584C288EE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D2278-97AC-4A92-8578-E83F60026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925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67544" y="1628800"/>
            <a:ext cx="8500062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II LO </a:t>
            </a:r>
            <a:endParaRPr lang="pl-PL" sz="113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trafny wybór!</a:t>
            </a:r>
            <a:endParaRPr kumimoji="0" lang="pl-PL" sz="6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395536" y="3573016"/>
            <a:ext cx="8500062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II Liceum Ogólnokształcące im. Piotra Firleja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 Lubartowie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www.lo2lubartow.pl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Documents and Settings\biblioteka\Pulpit\Prezentacja\2lo biał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5401" y="1009062"/>
            <a:ext cx="1206283" cy="1258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8184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Admin\Desktop\Zdjecia szkolne 2022-2023\obóz integracyjny\Dzień 1\Dzień 1 m\DSC_0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1142984"/>
            <a:ext cx="3121025" cy="207645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pl-PL" sz="5400" dirty="0" smtClean="0"/>
              <a:t>Obóz integracyjny 2022 r.</a:t>
            </a:r>
            <a:endParaRPr lang="pl-PL" sz="5400" dirty="0"/>
          </a:p>
        </p:txBody>
      </p:sp>
      <p:pic>
        <p:nvPicPr>
          <p:cNvPr id="2050" name="Picture 2" descr="C:\Users\Admin\Desktop\Zdjecia szkolne 2022-2023\obóz integracyjny\Dzień 1\Dzień 1 m\DSC_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3121025" cy="2076450"/>
          </a:xfrm>
          <a:prstGeom prst="rect">
            <a:avLst/>
          </a:prstGeom>
          <a:noFill/>
        </p:spPr>
      </p:pic>
      <p:pic>
        <p:nvPicPr>
          <p:cNvPr id="2052" name="Picture 4" descr="C:\Users\Admin\Desktop\Zdjecia szkolne 2022-2023\obóz integracyjny\Dzień 1\Dzień 1 m\DSC_0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000372"/>
            <a:ext cx="3121025" cy="2076450"/>
          </a:xfrm>
          <a:prstGeom prst="rect">
            <a:avLst/>
          </a:prstGeom>
          <a:noFill/>
        </p:spPr>
      </p:pic>
      <p:pic>
        <p:nvPicPr>
          <p:cNvPr id="2053" name="Picture 5" descr="C:\Users\Admin\Desktop\Zdjecia szkolne 2022-2023\obóz integracyjny\Dzień 1\Dzień 1 m\DSC_0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214818"/>
            <a:ext cx="3121025" cy="2076450"/>
          </a:xfrm>
          <a:prstGeom prst="rect">
            <a:avLst/>
          </a:prstGeom>
          <a:noFill/>
        </p:spPr>
      </p:pic>
      <p:pic>
        <p:nvPicPr>
          <p:cNvPr id="2054" name="Picture 6" descr="C:\Users\Admin\Desktop\Zdjecia szkolne 2022-2023\obóz integracyjny\Dzień 1\Dzień 1 m\DSC_0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500570"/>
            <a:ext cx="3121025" cy="207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Admin\Desktop\Zdjecia szkolne 2022-2023\obóz integracyjny\Dzień 2\Dzień 2 m\DSC_0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93591">
            <a:off x="4801825" y="533001"/>
            <a:ext cx="3815397" cy="2538423"/>
          </a:xfrm>
          <a:prstGeom prst="rect">
            <a:avLst/>
          </a:prstGeom>
          <a:noFill/>
        </p:spPr>
      </p:pic>
      <p:pic>
        <p:nvPicPr>
          <p:cNvPr id="3074" name="Picture 2" descr="C:\Users\Admin\Desktop\Zdjecia szkolne 2022-2023\obóz integracyjny\Dzień 2\Dzień 2 m\DSC_0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00504"/>
            <a:ext cx="3550527" cy="2362202"/>
          </a:xfrm>
          <a:prstGeom prst="rect">
            <a:avLst/>
          </a:prstGeom>
          <a:noFill/>
        </p:spPr>
      </p:pic>
      <p:pic>
        <p:nvPicPr>
          <p:cNvPr id="3075" name="Picture 3" descr="C:\Users\Admin\Desktop\Zdjecia szkolne 2022-2023\obóz integracyjny\Dzień 2\Dzień 2 m\DSC_0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714752"/>
            <a:ext cx="4137524" cy="2752737"/>
          </a:xfrm>
          <a:prstGeom prst="rect">
            <a:avLst/>
          </a:prstGeom>
          <a:noFill/>
        </p:spPr>
      </p:pic>
      <p:pic>
        <p:nvPicPr>
          <p:cNvPr id="3076" name="Picture 4" descr="C:\Users\Admin\Desktop\Zdjecia szkolne 2022-2023\obóz integracyjny\Dzień 2\Dzień 2 m\DSC_07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06193">
            <a:off x="475043" y="548473"/>
            <a:ext cx="3796979" cy="2526169"/>
          </a:xfrm>
          <a:prstGeom prst="rect">
            <a:avLst/>
          </a:prstGeom>
          <a:noFill/>
        </p:spPr>
      </p:pic>
      <p:pic>
        <p:nvPicPr>
          <p:cNvPr id="31746" name="Picture 2" descr="C:\Users\Admin\Desktop\zdjęcia szkolne 2021-22\świderek\obóz integracyjny\obóz integracyjny m\DSC_02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071678"/>
            <a:ext cx="3443151" cy="2290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l="24744" t="22656" r="27489" b="10937"/>
          <a:stretch>
            <a:fillRect/>
          </a:stretch>
        </p:blipFill>
        <p:spPr bwMode="auto">
          <a:xfrm rot="17034279">
            <a:off x="4213663" y="4366613"/>
            <a:ext cx="2321733" cy="18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24194" t="23633" r="25842" b="10937"/>
          <a:stretch>
            <a:fillRect/>
          </a:stretch>
        </p:blipFill>
        <p:spPr bwMode="auto">
          <a:xfrm>
            <a:off x="4429124" y="1500174"/>
            <a:ext cx="4143404" cy="305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 l="25293" t="23633" r="26391" b="11914"/>
          <a:stretch>
            <a:fillRect/>
          </a:stretch>
        </p:blipFill>
        <p:spPr bwMode="auto">
          <a:xfrm rot="16200000">
            <a:off x="1491238" y="3795095"/>
            <a:ext cx="3500462" cy="262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le tekstowe 7"/>
          <p:cNvSpPr txBox="1"/>
          <p:nvPr/>
        </p:nvSpPr>
        <p:spPr>
          <a:xfrm>
            <a:off x="5148064" y="764704"/>
            <a:ext cx="2877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  <a:latin typeface="+mj-lt"/>
              </a:rPr>
              <a:t>Albania i Macedonia 2022 r.</a:t>
            </a:r>
            <a:endParaRPr lang="pl-PL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1" descr="C:\Documents and Settings\biblioteka\Pulpit\dyplomy\DSC_0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357694"/>
            <a:ext cx="1462101" cy="2040093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 l="25256" t="22461" r="25329" b="11132"/>
          <a:stretch>
            <a:fillRect/>
          </a:stretch>
        </p:blipFill>
        <p:spPr bwMode="auto">
          <a:xfrm>
            <a:off x="214282" y="857232"/>
            <a:ext cx="3836641" cy="289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2652936" y="214290"/>
            <a:ext cx="6491064" cy="1008112"/>
          </a:xfrm>
        </p:spPr>
        <p:txBody>
          <a:bodyPr>
            <a:normAutofit fontScale="90000"/>
          </a:bodyPr>
          <a:lstStyle/>
          <a:p>
            <a:pPr lvl="0" algn="ctr"/>
            <a:r>
              <a:rPr lang="pl-PL" b="1" kern="0" dirty="0" smtClean="0"/>
              <a:t>SKKT „Azymut”</a:t>
            </a:r>
            <a:r>
              <a:rPr lang="pl-PL" kern="0" dirty="0" smtClean="0">
                <a:solidFill>
                  <a:schemeClr val="bg2"/>
                </a:solidFill>
              </a:rPr>
              <a:t/>
            </a:r>
            <a:br>
              <a:rPr lang="pl-PL" kern="0" dirty="0" smtClean="0">
                <a:solidFill>
                  <a:schemeClr val="bg2"/>
                </a:solidFill>
              </a:rPr>
            </a:br>
            <a:endParaRPr lang="pl-PL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/>
          <a:srcRect l="24195" t="22656" r="26391" b="11914"/>
          <a:stretch>
            <a:fillRect/>
          </a:stretch>
        </p:blipFill>
        <p:spPr bwMode="auto">
          <a:xfrm rot="17175750">
            <a:off x="6422784" y="4476404"/>
            <a:ext cx="2490028" cy="185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544616" cy="634082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/>
              <a:t>Włochy 2022 r.</a:t>
            </a:r>
            <a:endParaRPr lang="pl-PL" sz="4000" dirty="0"/>
          </a:p>
        </p:txBody>
      </p:sp>
      <p:sp>
        <p:nvSpPr>
          <p:cNvPr id="25606" name="AutoShape 6" descr="http://lo2lubartow.pl/album_mod/upload/cdaaef8adbdc61568fb1b7a0e9bbe8c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2" name="Picture 2" descr="C:\Users\Admin\Desktop\Zdjecia szkolne 2022-2023\płaszczewska\wycieczka do włoch\wycieczka do włoch m\received_106427221427056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3357562"/>
            <a:ext cx="4208304" cy="3148009"/>
          </a:xfrm>
          <a:prstGeom prst="rect">
            <a:avLst/>
          </a:prstGeom>
          <a:noFill/>
        </p:spPr>
      </p:pic>
      <p:pic>
        <p:nvPicPr>
          <p:cNvPr id="5123" name="Picture 3" descr="C:\Users\Admin\Desktop\Zdjecia szkolne 2022-2023\płaszczewska\wycieczka do włoch\wycieczka do włoch m\received_46256326916490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642918"/>
            <a:ext cx="4162420" cy="3113685"/>
          </a:xfrm>
          <a:prstGeom prst="rect">
            <a:avLst/>
          </a:prstGeom>
          <a:noFill/>
        </p:spPr>
      </p:pic>
      <p:pic>
        <p:nvPicPr>
          <p:cNvPr id="5124" name="Picture 4" descr="C:\Users\Admin\Desktop\Zdjecia szkolne 2022-2023\płaszczewska\wycieczka do włoch\wycieczka do włoch m\received_150885196291671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857628"/>
            <a:ext cx="3730807" cy="2790818"/>
          </a:xfrm>
          <a:prstGeom prst="rect">
            <a:avLst/>
          </a:prstGeom>
          <a:noFill/>
        </p:spPr>
      </p:pic>
      <p:pic>
        <p:nvPicPr>
          <p:cNvPr id="5125" name="Picture 5" descr="C:\Users\Admin\Desktop\Zdjecia szkolne 2022-2023\płaszczewska\wycieczka do włoch\wycieczka do włoch m\received_41564078732620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928670"/>
            <a:ext cx="3000396" cy="2252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Ciekawe spotkania</a:t>
            </a:r>
            <a:endParaRPr lang="pl-PL" dirty="0"/>
          </a:p>
        </p:txBody>
      </p:sp>
      <p:pic>
        <p:nvPicPr>
          <p:cNvPr id="5" name="Picture 6" descr="http://lo2lubartow.pl/album_mod/upload/e3eb4a504f0dc079407f80d7a42d2f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861048"/>
            <a:ext cx="3965048" cy="2636912"/>
          </a:xfrm>
          <a:prstGeom prst="rect">
            <a:avLst/>
          </a:prstGeom>
          <a:noFill/>
        </p:spPr>
      </p:pic>
      <p:pic>
        <p:nvPicPr>
          <p:cNvPr id="6" name="Picture 2" descr="http://lo2lubartow.pl/album_mod/upload/31555a2a09f118e8d58338f266b25523.JPG"/>
          <p:cNvPicPr>
            <a:picLocks noChangeAspect="1" noChangeArrowheads="1"/>
          </p:cNvPicPr>
          <p:nvPr/>
        </p:nvPicPr>
        <p:blipFill>
          <a:blip r:embed="rId3" cstate="print"/>
          <a:srcRect t="27205"/>
          <a:stretch>
            <a:fillRect/>
          </a:stretch>
        </p:blipFill>
        <p:spPr bwMode="auto">
          <a:xfrm>
            <a:off x="179512" y="980728"/>
            <a:ext cx="5071763" cy="2455324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251520" y="3501008"/>
            <a:ext cx="3720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latin typeface="+mj-lt"/>
              </a:rPr>
              <a:t>Spotkanie z o. Pawłem Mazurkiem </a:t>
            </a:r>
            <a:endParaRPr lang="pl-PL" sz="1400" b="1" dirty="0">
              <a:latin typeface="+mj-lt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788024" y="594928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latin typeface="+mj-lt"/>
              </a:rPr>
              <a:t>Spotkanie </a:t>
            </a:r>
          </a:p>
          <a:p>
            <a:r>
              <a:rPr lang="pl-PL" sz="1400" b="1" dirty="0" smtClean="0">
                <a:latin typeface="+mj-lt"/>
              </a:rPr>
              <a:t>z Bartłomiejem Bednarczykiem</a:t>
            </a:r>
            <a:endParaRPr lang="pl-PL" sz="1400" b="1" dirty="0">
              <a:latin typeface="+mj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868144" y="5445224"/>
            <a:ext cx="2877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latin typeface="+mj-lt"/>
              </a:rPr>
              <a:t>Spotkanie z Piotrem Pustelnikiem</a:t>
            </a:r>
            <a:endParaRPr lang="pl-PL" sz="1400" b="1" dirty="0">
              <a:latin typeface="+mj-lt"/>
            </a:endParaRPr>
          </a:p>
        </p:txBody>
      </p:sp>
      <p:pic>
        <p:nvPicPr>
          <p:cNvPr id="22530" name="Picture 2" descr="http://lo2lubartow.pl/album_mod/upload/6a112161001ff354c8b5d5cab7e06a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484784"/>
            <a:ext cx="2952328" cy="3936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dmin\Desktop\Zdjecia szkolne 2022-2023\płaszczewska\mikołajkowe marsze\mikołajkowe marsze m\DSC_0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500570"/>
            <a:ext cx="3121025" cy="207645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050904" cy="490066"/>
          </a:xfrm>
        </p:spPr>
        <p:txBody>
          <a:bodyPr>
            <a:normAutofit fontScale="90000"/>
          </a:bodyPr>
          <a:lstStyle/>
          <a:p>
            <a:r>
              <a:rPr lang="pl-PL" sz="2800" dirty="0" smtClean="0"/>
              <a:t>Mikołajkowe Marsze na Orientację</a:t>
            </a:r>
            <a:endParaRPr lang="pl-PL" sz="2800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644008" y="548680"/>
            <a:ext cx="476287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Nocne Marsze na Orientację</a:t>
            </a:r>
            <a:endParaRPr kumimoji="0" lang="pl-PL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Users\Admin\Desktop\Zdjecia szkolne 2022-2023\płaszczewska\mikołajkowe marsze\mikołajkowe marsze m\DSC_0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00108"/>
            <a:ext cx="3121025" cy="2076450"/>
          </a:xfrm>
          <a:prstGeom prst="rect">
            <a:avLst/>
          </a:prstGeom>
          <a:noFill/>
        </p:spPr>
      </p:pic>
      <p:pic>
        <p:nvPicPr>
          <p:cNvPr id="6147" name="Picture 3" descr="C:\Users\Admin\Desktop\Zdjecia szkolne 2022-2023\płaszczewska\mikołajkowe marsze\mikołajkowe marsze m\DSC_0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928934"/>
            <a:ext cx="3121025" cy="2076450"/>
          </a:xfrm>
          <a:prstGeom prst="rect">
            <a:avLst/>
          </a:prstGeom>
          <a:noFill/>
        </p:spPr>
      </p:pic>
      <p:pic>
        <p:nvPicPr>
          <p:cNvPr id="6150" name="Picture 6" descr="C:\Users\Admin\Desktop\Zdjecia szkolne 2022-2023\płaszczewska\nocne marsze - luty 23\nocne marsze luty 23 m\IMG_20230225_0106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429132"/>
            <a:ext cx="3960759" cy="2162172"/>
          </a:xfrm>
          <a:prstGeom prst="rect">
            <a:avLst/>
          </a:prstGeom>
          <a:noFill/>
        </p:spPr>
      </p:pic>
      <p:pic>
        <p:nvPicPr>
          <p:cNvPr id="6149" name="Picture 5" descr="C:\Users\Admin\Desktop\Zdjecia szkolne 2022-2023\płaszczewska\nocne marsze - luty 23\nocne marsze luty 23 m\IMG_20230224_1642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142984"/>
            <a:ext cx="2971787" cy="1671630"/>
          </a:xfrm>
          <a:prstGeom prst="rect">
            <a:avLst/>
          </a:prstGeom>
          <a:noFill/>
        </p:spPr>
      </p:pic>
      <p:pic>
        <p:nvPicPr>
          <p:cNvPr id="6151" name="Picture 7" descr="C:\Users\Admin\Desktop\Zdjecia szkolne 2022-2023\płaszczewska\nocne marsze - luty 23\nocne marsze luty 23 m\IMG_20230225_0057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2571744"/>
            <a:ext cx="2971787" cy="1671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dmin\Desktop\zdjęcia szkolne 2019-20\świderska\LWÓW STRONA SZKOŁY\lwów strona szkoły m\DSC053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4500570"/>
            <a:ext cx="3746507" cy="2107827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pl-PL" sz="4800" dirty="0" smtClean="0"/>
              <a:t>Anioły z II LO</a:t>
            </a:r>
            <a:br>
              <a:rPr lang="pl-PL" sz="4800" dirty="0" smtClean="0"/>
            </a:br>
            <a:r>
              <a:rPr lang="pl-PL" sz="2200" dirty="0" smtClean="0"/>
              <a:t>Lwów</a:t>
            </a:r>
            <a:endParaRPr lang="pl-PL" sz="4800" dirty="0"/>
          </a:p>
        </p:txBody>
      </p:sp>
      <p:pic>
        <p:nvPicPr>
          <p:cNvPr id="22530" name="Picture 2" descr="http://lo2lubartow.pl/album_mod/upload/464050b5429eb3c8b0c85ee3bc9ad23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330" y="1417906"/>
            <a:ext cx="2688299" cy="2016224"/>
          </a:xfrm>
          <a:prstGeom prst="rect">
            <a:avLst/>
          </a:prstGeom>
          <a:noFill/>
        </p:spPr>
      </p:pic>
      <p:pic>
        <p:nvPicPr>
          <p:cNvPr id="22534" name="Picture 6" descr="http://lo2lubartow.pl/album_mod/upload/883c52d9c01d38fbf7dd11824fffcc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786058"/>
            <a:ext cx="2496277" cy="1872208"/>
          </a:xfrm>
          <a:prstGeom prst="rect">
            <a:avLst/>
          </a:prstGeom>
          <a:noFill/>
        </p:spPr>
      </p:pic>
      <p:pic>
        <p:nvPicPr>
          <p:cNvPr id="22532" name="Picture 4" descr="http://lo2lubartow.pl/album_mod/upload/12eef43b634bede11f07d95d80f4fa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330" y="3650154"/>
            <a:ext cx="2332832" cy="1749624"/>
          </a:xfrm>
          <a:prstGeom prst="rect">
            <a:avLst/>
          </a:prstGeom>
          <a:noFill/>
        </p:spPr>
      </p:pic>
      <p:pic>
        <p:nvPicPr>
          <p:cNvPr id="22538" name="Picture 10" descr="http://lo2lubartow.pl/album_mod/upload/f608ead85301c9bcf225b4ce49c9698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8642" y="1201882"/>
            <a:ext cx="1913293" cy="1434970"/>
          </a:xfrm>
          <a:prstGeom prst="rect">
            <a:avLst/>
          </a:prstGeom>
          <a:noFill/>
        </p:spPr>
      </p:pic>
      <p:pic>
        <p:nvPicPr>
          <p:cNvPr id="5122" name="Picture 2" descr="C:\Users\Admin\Desktop\zdjęcia szkolne 2019-20\świderska\LWÓW STRONA SZKOŁY\lwów strona szkoły m\20191107112928_IMG_5837-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642918"/>
            <a:ext cx="3428783" cy="2286972"/>
          </a:xfrm>
          <a:prstGeom prst="rect">
            <a:avLst/>
          </a:prstGeom>
          <a:noFill/>
        </p:spPr>
      </p:pic>
      <p:pic>
        <p:nvPicPr>
          <p:cNvPr id="5123" name="Picture 3" descr="C:\Users\Admin\Desktop\zdjęcia szkolne 2019-20\świderska\LWÓW STRONA SZKOŁY\lwów strona szkoły m\20191108172716_IMG_6251-01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2786058"/>
            <a:ext cx="2371716" cy="289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\Desktop\zdjęcia szkolne 2019-20\świderska\mikołajkowy weekend\foty gotowe\image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3429024" cy="257176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l-PL" dirty="0" smtClean="0"/>
              <a:t>Anioły w akcji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00100" y="3286124"/>
            <a:ext cx="3476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latin typeface="+mj-lt"/>
              </a:rPr>
              <a:t>Paraolimpiada</a:t>
            </a:r>
            <a:endParaRPr lang="pl-PL" sz="1400" b="1" dirty="0">
              <a:latin typeface="+mj-lt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286380" y="3143248"/>
            <a:ext cx="3476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err="1" smtClean="0">
                <a:latin typeface="+mj-lt"/>
              </a:rPr>
              <a:t>Komórkomania</a:t>
            </a:r>
            <a:endParaRPr lang="pl-PL" sz="1400" b="1" dirty="0">
              <a:latin typeface="+mj-lt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214414" y="6357958"/>
            <a:ext cx="6949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latin typeface="+mj-lt"/>
              </a:rPr>
              <a:t>Pracowity grudzień</a:t>
            </a:r>
            <a:endParaRPr lang="pl-PL" sz="1400" b="1" dirty="0">
              <a:latin typeface="+mj-lt"/>
            </a:endParaRPr>
          </a:p>
        </p:txBody>
      </p:sp>
      <p:pic>
        <p:nvPicPr>
          <p:cNvPr id="6146" name="Picture 2" descr="C:\Users\Admin\Desktop\zdjęcia szkolne 2019-20\świderska\komórkomania\komórkomania m\DSC_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928670"/>
            <a:ext cx="3286148" cy="2186308"/>
          </a:xfrm>
          <a:prstGeom prst="rect">
            <a:avLst/>
          </a:prstGeom>
          <a:noFill/>
        </p:spPr>
      </p:pic>
      <p:pic>
        <p:nvPicPr>
          <p:cNvPr id="25601" name="Picture 1" descr="C:\Users\Admin\Desktop\zdjęcia szkolne 2021-22\świderska\mikołajki\mikołajki m\IMG_20211215_1416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3643314"/>
            <a:ext cx="3429024" cy="2571768"/>
          </a:xfrm>
          <a:prstGeom prst="rect">
            <a:avLst/>
          </a:prstGeom>
          <a:noFill/>
        </p:spPr>
      </p:pic>
      <p:pic>
        <p:nvPicPr>
          <p:cNvPr id="25602" name="Picture 2" descr="C:\Users\Admin\Desktop\zdjęcia szkolne 2021-22\świderska\ziemniaki\3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3286148" cy="2503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pl-PL" sz="3600" dirty="0" smtClean="0"/>
              <a:t>Anioły w Domu Pomocy Społecznej</a:t>
            </a:r>
            <a:endParaRPr lang="pl-PL" sz="3600" dirty="0"/>
          </a:p>
        </p:txBody>
      </p:sp>
      <p:pic>
        <p:nvPicPr>
          <p:cNvPr id="7" name="Picture 10" descr="http://lo2lubartow.pl/album_mod/upload/17ce5324e3d0441155836137a80b2dd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645024"/>
            <a:ext cx="3360373" cy="2520280"/>
          </a:xfrm>
          <a:prstGeom prst="rect">
            <a:avLst/>
          </a:prstGeom>
          <a:noFill/>
        </p:spPr>
      </p:pic>
      <p:pic>
        <p:nvPicPr>
          <p:cNvPr id="2050" name="Picture 2" descr="http://lo2lubartow.pl/album_mod/upload/06340b00b955d26459f5a46985c02c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24744"/>
            <a:ext cx="3840426" cy="2160240"/>
          </a:xfrm>
          <a:prstGeom prst="rect">
            <a:avLst/>
          </a:prstGeom>
          <a:noFill/>
        </p:spPr>
      </p:pic>
      <p:pic>
        <p:nvPicPr>
          <p:cNvPr id="2052" name="Picture 4" descr="http://lo2lubartow.pl/album_mod/upload/14102dca3511c0c9228e10c14f2af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268760"/>
            <a:ext cx="3888432" cy="2187243"/>
          </a:xfrm>
          <a:prstGeom prst="rect">
            <a:avLst/>
          </a:prstGeom>
          <a:noFill/>
        </p:spPr>
      </p:pic>
      <p:pic>
        <p:nvPicPr>
          <p:cNvPr id="2054" name="Picture 6" descr="http://lo2lubartow.pl/album_mod/upload/32b6ec4bb1a2944ac92eb2af31a362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573016"/>
            <a:ext cx="3772992" cy="2829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\Desktop\Zdjecia szkolne 2022-2023\bącławek\pck uśmiech\pck uśmiech m\IMG_3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000504"/>
            <a:ext cx="3352789" cy="251459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Szkolne Koło PCK</a:t>
            </a:r>
            <a:endParaRPr lang="pl-PL" dirty="0"/>
          </a:p>
        </p:txBody>
      </p:sp>
      <p:pic>
        <p:nvPicPr>
          <p:cNvPr id="7170" name="Picture 2" descr="C:\Users\Admin\Desktop\Zdjecia szkolne 2022-2023\bącławek\pakowanie żywności\pakowanie żywności m\IMG_3517.JPG"/>
          <p:cNvPicPr>
            <a:picLocks noChangeAspect="1" noChangeArrowheads="1"/>
          </p:cNvPicPr>
          <p:nvPr/>
        </p:nvPicPr>
        <p:blipFill>
          <a:blip r:embed="rId3"/>
          <a:srcRect t="9203" b="7974"/>
          <a:stretch>
            <a:fillRect/>
          </a:stretch>
        </p:blipFill>
        <p:spPr bwMode="auto">
          <a:xfrm>
            <a:off x="214282" y="1142984"/>
            <a:ext cx="2911067" cy="3214710"/>
          </a:xfrm>
          <a:prstGeom prst="rect">
            <a:avLst/>
          </a:prstGeom>
          <a:noFill/>
        </p:spPr>
      </p:pic>
      <p:pic>
        <p:nvPicPr>
          <p:cNvPr id="7172" name="Picture 4" descr="C:\Users\Admin\Desktop\Zdjecia szkolne 2022-2023\bącławek\pierwsza pomoc\pierwsza pomoc m\DSC_04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357298"/>
            <a:ext cx="3650766" cy="2428892"/>
          </a:xfrm>
          <a:prstGeom prst="rect">
            <a:avLst/>
          </a:prstGeom>
          <a:noFill/>
        </p:spPr>
      </p:pic>
      <p:pic>
        <p:nvPicPr>
          <p:cNvPr id="7173" name="Picture 5" descr="C:\Users\Admin\Desktop\Zdjecia szkolne 2022-2023\bącławek\pola nadziei\image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71876"/>
            <a:ext cx="4022737" cy="3000384"/>
          </a:xfrm>
          <a:prstGeom prst="rect">
            <a:avLst/>
          </a:prstGeom>
          <a:noFill/>
        </p:spPr>
      </p:pic>
      <p:pic>
        <p:nvPicPr>
          <p:cNvPr id="7174" name="Picture 6" descr="C:\Users\Admin\Desktop\Zdjecia szkolne 2022-2023\bącławek\wizyta w schroniski\wizyta w schronisku m\IMG_3692.jpg"/>
          <p:cNvPicPr>
            <a:picLocks noChangeAspect="1" noChangeArrowheads="1"/>
          </p:cNvPicPr>
          <p:nvPr/>
        </p:nvPicPr>
        <p:blipFill>
          <a:blip r:embed="rId6"/>
          <a:srcRect r="31769" b="32835"/>
          <a:stretch>
            <a:fillRect/>
          </a:stretch>
        </p:blipFill>
        <p:spPr bwMode="auto">
          <a:xfrm>
            <a:off x="6643702" y="500042"/>
            <a:ext cx="2286016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dirty="0" smtClean="0"/>
              <a:t>Nasza </a:t>
            </a:r>
            <a:r>
              <a:rPr lang="pl-PL" sz="5400" dirty="0" err="1" smtClean="0"/>
              <a:t>szkoła</a:t>
            </a:r>
            <a:endParaRPr lang="en-US" sz="5400" dirty="0"/>
          </a:p>
        </p:txBody>
      </p:sp>
      <p:pic>
        <p:nvPicPr>
          <p:cNvPr id="6" name="Picture 4" descr="C:\Documents and Settings\biblioteka\Pulpit\szkoła2\DSC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2495903" cy="1660550"/>
          </a:xfrm>
          <a:prstGeom prst="rect">
            <a:avLst/>
          </a:prstGeom>
          <a:noFill/>
        </p:spPr>
      </p:pic>
      <p:pic>
        <p:nvPicPr>
          <p:cNvPr id="7" name="Picture 5" descr="C:\Documents and Settings\biblioteka\Pulpit\szkoła2\DSC_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348880"/>
            <a:ext cx="2253197" cy="1499075"/>
          </a:xfrm>
          <a:prstGeom prst="rect">
            <a:avLst/>
          </a:prstGeom>
          <a:noFill/>
        </p:spPr>
      </p:pic>
      <p:pic>
        <p:nvPicPr>
          <p:cNvPr id="8" name="Picture 6" descr="C:\Documents and Settings\biblioteka\Pulpit\szkoła2\DSC_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581128"/>
            <a:ext cx="2519672" cy="1676364"/>
          </a:xfrm>
          <a:prstGeom prst="rect">
            <a:avLst/>
          </a:prstGeom>
          <a:noFill/>
        </p:spPr>
      </p:pic>
      <p:pic>
        <p:nvPicPr>
          <p:cNvPr id="9" name="Picture 7" descr="C:\Documents and Settings\biblioteka\Pulpit\szkoła2\DSC_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437112"/>
            <a:ext cx="2922269" cy="1944216"/>
          </a:xfrm>
          <a:prstGeom prst="rect">
            <a:avLst/>
          </a:prstGeom>
          <a:noFill/>
        </p:spPr>
      </p:pic>
      <p:pic>
        <p:nvPicPr>
          <p:cNvPr id="10" name="Picture 2" descr="C:\Documents and Settings\biblioteka\Pulpit\szkoła2\DSC_00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1772816"/>
            <a:ext cx="3723022" cy="2476965"/>
          </a:xfrm>
          <a:prstGeom prst="rect">
            <a:avLst/>
          </a:prstGeom>
          <a:noFill/>
        </p:spPr>
      </p:pic>
      <p:pic>
        <p:nvPicPr>
          <p:cNvPr id="12" name="Picture 1" descr="C:\Documents and Settings\biblioteka\Pulpit\szkoła2\DSC_00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437112"/>
            <a:ext cx="2922269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31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Admin\Desktop\tylko_dla_dorosych_w_ii_lo_3_20200301_1578222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4071942"/>
            <a:ext cx="4286280" cy="2411033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14480" y="357166"/>
            <a:ext cx="6982664" cy="1268760"/>
          </a:xfrm>
        </p:spPr>
        <p:txBody>
          <a:bodyPr>
            <a:normAutofit fontScale="90000"/>
          </a:bodyPr>
          <a:lstStyle/>
          <a:p>
            <a:pPr algn="r"/>
            <a:r>
              <a:rPr lang="pl-PL" dirty="0" smtClean="0"/>
              <a:t>Scena 44</a:t>
            </a:r>
            <a:br>
              <a:rPr lang="pl-PL" dirty="0" smtClean="0"/>
            </a:br>
            <a:r>
              <a:rPr lang="pl-PL" sz="3100" dirty="0" smtClean="0"/>
              <a:t>„Tylko dla dorosłych”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7170" name="Picture 2" descr="C:\Users\Admin\Desktop\zdjęcia szkolne 2019-20\wrotkowski\scena1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5072066" cy="1570161"/>
          </a:xfrm>
          <a:prstGeom prst="rect">
            <a:avLst/>
          </a:prstGeom>
          <a:noFill/>
        </p:spPr>
      </p:pic>
      <p:pic>
        <p:nvPicPr>
          <p:cNvPr id="7172" name="Picture 4" descr="C:\Users\Admin\Desktop\tylko_dla_dorosych_w_ii_lo_1_20200301_18371288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857364"/>
            <a:ext cx="3733792" cy="2100258"/>
          </a:xfrm>
          <a:prstGeom prst="rect">
            <a:avLst/>
          </a:prstGeom>
          <a:noFill/>
        </p:spPr>
      </p:pic>
      <p:pic>
        <p:nvPicPr>
          <p:cNvPr id="7173" name="Picture 5" descr="C:\Users\Admin\Desktop\tylko_dla_dorosych_w_ii_lo_2_20200301_11180553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2000240"/>
            <a:ext cx="3860793" cy="2171696"/>
          </a:xfrm>
          <a:prstGeom prst="rect">
            <a:avLst/>
          </a:prstGeom>
          <a:noFill/>
        </p:spPr>
      </p:pic>
      <p:pic>
        <p:nvPicPr>
          <p:cNvPr id="7175" name="Picture 7" descr="C:\Users\Admin\Desktop\tylko_dla_dorosych_w_ii_lo_12_20200301_14471888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357694"/>
            <a:ext cx="3881465" cy="2183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Zdjecia szkolne 2022-2023\wrotkowski\wymiana\wymiana m\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428736"/>
            <a:ext cx="3559182" cy="2335610"/>
          </a:xfrm>
          <a:prstGeom prst="rect">
            <a:avLst/>
          </a:prstGeom>
          <a:noFill/>
        </p:spPr>
      </p:pic>
      <p:pic>
        <p:nvPicPr>
          <p:cNvPr id="1026" name="Picture 2" descr="C:\Users\Admin\Desktop\Zdjecia szkolne 2022-2023\wrotkowski\wymiana\wymiana m\337242682_723318232906327_4922432142416481514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000504"/>
            <a:ext cx="3543291" cy="265746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86314" y="214290"/>
            <a:ext cx="4126854" cy="1096080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„To </a:t>
            </a:r>
            <a:r>
              <a:rPr lang="pl-PL" sz="3600" dirty="0" err="1" smtClean="0"/>
              <a:t>love</a:t>
            </a:r>
            <a:r>
              <a:rPr lang="pl-PL" sz="3600" dirty="0" smtClean="0"/>
              <a:t> </a:t>
            </a:r>
            <a:r>
              <a:rPr lang="pl-PL" sz="3600" dirty="0" err="1" smtClean="0"/>
              <a:t>or</a:t>
            </a:r>
            <a:r>
              <a:rPr lang="pl-PL" sz="3600" dirty="0" smtClean="0"/>
              <a:t> not to </a:t>
            </a:r>
            <a:r>
              <a:rPr lang="pl-PL" sz="3600" dirty="0" err="1" smtClean="0"/>
              <a:t>love</a:t>
            </a:r>
            <a:r>
              <a:rPr lang="pl-PL" sz="3600" dirty="0" smtClean="0"/>
              <a:t>”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1800" dirty="0" smtClean="0"/>
              <a:t> Ogólnopolski Przegląd Inscenizacji Fragmentów Dzieł Williama </a:t>
            </a:r>
            <a:r>
              <a:rPr lang="pl-PL" sz="1800" dirty="0" err="1" smtClean="0"/>
              <a:t>Shakespeare’a</a:t>
            </a:r>
            <a:r>
              <a:rPr lang="pl-PL" sz="1800" dirty="0" smtClean="0"/>
              <a:t>  w Języku Angielskim - marzec</a:t>
            </a:r>
            <a:r>
              <a:rPr lang="pl-PL" sz="2000" dirty="0" smtClean="0"/>
              <a:t> </a:t>
            </a:r>
            <a:r>
              <a:rPr lang="pl-PL" sz="2000" dirty="0" smtClean="0"/>
              <a:t>2023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85720" y="214290"/>
            <a:ext cx="5102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bg1"/>
                </a:solidFill>
              </a:rPr>
              <a:t>„Przypadki Dariusza N.”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      Festiwal Zwierciadła - marzec 2020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Admin\Desktop\scena44_i_zwierciada_2_20200308_20063847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14422"/>
            <a:ext cx="2928958" cy="2196719"/>
          </a:xfrm>
          <a:prstGeom prst="rect">
            <a:avLst/>
          </a:prstGeom>
          <a:noFill/>
        </p:spPr>
      </p:pic>
      <p:pic>
        <p:nvPicPr>
          <p:cNvPr id="8197" name="Picture 5" descr="C:\Users\Admin\Desktop\scena44_i_zwierciada_4_20200308_17612303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357430"/>
            <a:ext cx="2876536" cy="2157402"/>
          </a:xfrm>
          <a:prstGeom prst="rect">
            <a:avLst/>
          </a:prstGeom>
          <a:noFill/>
        </p:spPr>
      </p:pic>
      <p:pic>
        <p:nvPicPr>
          <p:cNvPr id="8196" name="Picture 4" descr="C:\Users\Admin\Desktop\scena44_i_zwierciada_3_20200308_13500662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286256"/>
            <a:ext cx="3000396" cy="2250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/>
          <a:lstStyle/>
          <a:p>
            <a:pPr algn="l"/>
            <a:r>
              <a:rPr lang="pl-PL" dirty="0" smtClean="0"/>
              <a:t>Kawiarnia Poetów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51520" y="836712"/>
            <a:ext cx="403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„Powróćmy jak za dawnych lat…”  2023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Admin\Desktop\Zdjecia szkolne 2022-2023\solarz\tuwim\tuwim m\DSC_0014.JPG"/>
          <p:cNvPicPr>
            <a:picLocks noChangeAspect="1" noChangeArrowheads="1"/>
          </p:cNvPicPr>
          <p:nvPr/>
        </p:nvPicPr>
        <p:blipFill>
          <a:blip r:embed="rId2" cstate="print"/>
          <a:srcRect l="25178" r="15310"/>
          <a:stretch>
            <a:fillRect/>
          </a:stretch>
        </p:blipFill>
        <p:spPr bwMode="auto">
          <a:xfrm>
            <a:off x="500034" y="1285860"/>
            <a:ext cx="1857388" cy="2076450"/>
          </a:xfrm>
          <a:prstGeom prst="rect">
            <a:avLst/>
          </a:prstGeom>
          <a:noFill/>
        </p:spPr>
      </p:pic>
      <p:pic>
        <p:nvPicPr>
          <p:cNvPr id="8195" name="Picture 3" descr="C:\Users\Admin\Desktop\Zdjecia szkolne 2022-2023\solarz\tuwim\tuwim m\DSC_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429000"/>
            <a:ext cx="3922773" cy="2609861"/>
          </a:xfrm>
          <a:prstGeom prst="rect">
            <a:avLst/>
          </a:prstGeom>
          <a:noFill/>
        </p:spPr>
      </p:pic>
      <p:pic>
        <p:nvPicPr>
          <p:cNvPr id="8196" name="Picture 4" descr="C:\Users\Admin\Desktop\Zdjecia szkolne 2022-2023\solarz\tuwim\tuwim m\DSC_0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43314"/>
            <a:ext cx="1737226" cy="2906711"/>
          </a:xfrm>
          <a:prstGeom prst="rect">
            <a:avLst/>
          </a:prstGeom>
          <a:noFill/>
        </p:spPr>
      </p:pic>
      <p:pic>
        <p:nvPicPr>
          <p:cNvPr id="8197" name="Picture 5" descr="C:\Users\Admin\Desktop\Zdjecia szkolne 2022-2023\solarz\tuwim\tuwim m\DSC_0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500042"/>
            <a:ext cx="3543390" cy="2357454"/>
          </a:xfrm>
          <a:prstGeom prst="rect">
            <a:avLst/>
          </a:prstGeom>
          <a:noFill/>
        </p:spPr>
      </p:pic>
      <p:pic>
        <p:nvPicPr>
          <p:cNvPr id="8198" name="Picture 6" descr="C:\Users\Admin\Desktop\Zdjecia szkolne 2022-2023\solarz\tuwim\tuwim m\DSC_01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572008"/>
            <a:ext cx="3121025" cy="2076450"/>
          </a:xfrm>
          <a:prstGeom prst="rect">
            <a:avLst/>
          </a:prstGeom>
          <a:noFill/>
        </p:spPr>
      </p:pic>
      <p:pic>
        <p:nvPicPr>
          <p:cNvPr id="8199" name="Picture 7" descr="C:\Users\Admin\Desktop\Zdjecia szkolne 2022-2023\solarz\tuwim\tuwim m\DSC_00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643182"/>
            <a:ext cx="2489206" cy="1656094"/>
          </a:xfrm>
          <a:prstGeom prst="rect">
            <a:avLst/>
          </a:prstGeom>
          <a:noFill/>
        </p:spPr>
      </p:pic>
      <p:pic>
        <p:nvPicPr>
          <p:cNvPr id="8200" name="Picture 8" descr="C:\Users\Admin\Desktop\Zdjecia szkolne 2022-2023\solarz\tuwim\tuwim m\DSC_00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14612" y="1285860"/>
            <a:ext cx="2922217" cy="1938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://lo2lubartow.pl/album_mod/upload/c185b97767ff78586c25142bbd308d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500438"/>
            <a:ext cx="2853003" cy="2139752"/>
          </a:xfrm>
          <a:prstGeom prst="rect">
            <a:avLst/>
          </a:prstGeom>
          <a:noFill/>
        </p:spPr>
      </p:pic>
      <p:pic>
        <p:nvPicPr>
          <p:cNvPr id="16386" name="Picture 2" descr="http://lo2lubartow.pl/album_mod/upload/de85d434b89674a5c98ee9f7366de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3024336" cy="226825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pl-PL" dirty="0" smtClean="0"/>
              <a:t>Klub Europejski „</a:t>
            </a:r>
            <a:r>
              <a:rPr lang="pl-PL" dirty="0" err="1" smtClean="0"/>
              <a:t>Eurostop</a:t>
            </a:r>
            <a:r>
              <a:rPr lang="pl-PL" dirty="0" smtClean="0"/>
              <a:t>”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85720" y="5857892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latin typeface="+mj-lt"/>
              </a:rPr>
              <a:t>Wizyta w Przedstawicielstwie Komisji Europejskiej w Polsce</a:t>
            </a:r>
          </a:p>
        </p:txBody>
      </p:sp>
      <p:pic>
        <p:nvPicPr>
          <p:cNvPr id="9218" name="Picture 2" descr="C:\Users\Admin\Desktop\zdjęcia szkolne 2019-20\solarz\teatr dramat\teatr dramat m\20191113_114429.jpg"/>
          <p:cNvPicPr>
            <a:picLocks noChangeAspect="1" noChangeArrowheads="1"/>
          </p:cNvPicPr>
          <p:nvPr/>
        </p:nvPicPr>
        <p:blipFill>
          <a:blip r:embed="rId4"/>
          <a:srcRect r="19927"/>
          <a:stretch>
            <a:fillRect/>
          </a:stretch>
        </p:blipFill>
        <p:spPr bwMode="auto">
          <a:xfrm>
            <a:off x="4357686" y="1000108"/>
            <a:ext cx="3571900" cy="2509217"/>
          </a:xfrm>
          <a:prstGeom prst="rect">
            <a:avLst/>
          </a:prstGeom>
          <a:noFill/>
        </p:spPr>
      </p:pic>
      <p:pic>
        <p:nvPicPr>
          <p:cNvPr id="9219" name="Picture 3" descr="C:\Users\Admin\Desktop\zdjęcia szkolne 2019-20\solarz\teatr dramat\teatr dramat m\20191113_1214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571876"/>
            <a:ext cx="4448172" cy="2502097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3929026" y="6143644"/>
            <a:ext cx="5214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latin typeface="+mj-lt"/>
              </a:rPr>
              <a:t>Z wizytą w Punkcie Informacyjnym Unii Europejskiej w Warszawie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Strasburg – </a:t>
            </a:r>
            <a:r>
              <a:rPr lang="pl-PL" dirty="0" smtClean="0"/>
              <a:t>Mont Saint-Michel - Paryż</a:t>
            </a:r>
            <a:endParaRPr lang="pl-PL" dirty="0"/>
          </a:p>
        </p:txBody>
      </p:sp>
      <p:pic>
        <p:nvPicPr>
          <p:cNvPr id="2050" name="Picture 2" descr="C:\Users\Admin\Desktop\Paryż\Paryż m\IMG_20230330_094541650_HD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500174"/>
            <a:ext cx="3987794" cy="2243134"/>
          </a:xfrm>
          <a:prstGeom prst="rect">
            <a:avLst/>
          </a:prstGeom>
          <a:noFill/>
        </p:spPr>
      </p:pic>
      <p:pic>
        <p:nvPicPr>
          <p:cNvPr id="2051" name="Picture 3" descr="C:\Users\Admin\Desktop\Paryż\Paryż m\IMG_20230328_175709587_HD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929066"/>
            <a:ext cx="4622798" cy="2600324"/>
          </a:xfrm>
          <a:prstGeom prst="rect">
            <a:avLst/>
          </a:prstGeom>
          <a:noFill/>
        </p:spPr>
      </p:pic>
      <p:pic>
        <p:nvPicPr>
          <p:cNvPr id="2052" name="Picture 4" descr="C:\Users\Admin\Desktop\Mont Saint Michel\Mont Saint Michel\IMG_20230329_1425021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357298"/>
            <a:ext cx="3987794" cy="2243134"/>
          </a:xfrm>
          <a:prstGeom prst="rect">
            <a:avLst/>
          </a:prstGeom>
          <a:noFill/>
        </p:spPr>
      </p:pic>
      <p:pic>
        <p:nvPicPr>
          <p:cNvPr id="2053" name="Picture 5" descr="C:\Users\Admin\Desktop\Strasbourg\strasbourg m\received_74407584068478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214818"/>
            <a:ext cx="3479790" cy="1957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354162"/>
          </a:xfrm>
        </p:spPr>
        <p:txBody>
          <a:bodyPr>
            <a:noAutofit/>
          </a:bodyPr>
          <a:lstStyle/>
          <a:p>
            <a:r>
              <a:rPr lang="pl-PL" sz="2400" b="1" dirty="0" smtClean="0"/>
              <a:t>Wizyta w siedzibie 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Parlamentu </a:t>
            </a:r>
            <a:r>
              <a:rPr lang="pl-PL" sz="2400" b="1" dirty="0" smtClean="0"/>
              <a:t>Europejskiego w </a:t>
            </a:r>
            <a:r>
              <a:rPr lang="pl-PL" sz="2400" b="1" dirty="0" smtClean="0"/>
              <a:t>Strasburgu</a:t>
            </a:r>
            <a:r>
              <a:rPr lang="pl-PL" sz="2400" b="1" dirty="0" smtClean="0"/>
              <a:t> </a:t>
            </a:r>
            <a:r>
              <a:rPr lang="pl-PL" sz="2400" b="1" dirty="0" smtClean="0"/>
              <a:t>na </a:t>
            </a:r>
            <a:r>
              <a:rPr lang="pl-PL" sz="2400" b="1" dirty="0" smtClean="0"/>
              <a:t>sesji „</a:t>
            </a:r>
            <a:r>
              <a:rPr lang="pl-PL" sz="2400" b="1" dirty="0" err="1" smtClean="0"/>
              <a:t>Euroscola</a:t>
            </a:r>
            <a:r>
              <a:rPr lang="pl-PL" sz="2400" b="1" dirty="0" smtClean="0"/>
              <a:t>”</a:t>
            </a:r>
            <a:br>
              <a:rPr lang="pl-PL" sz="2400" b="1" dirty="0" smtClean="0"/>
            </a:br>
            <a:endParaRPr lang="pl-PL" sz="2400" b="1" dirty="0"/>
          </a:p>
        </p:txBody>
      </p:sp>
      <p:pic>
        <p:nvPicPr>
          <p:cNvPr id="15364" name="Picture 4" descr="http://lo2lubartow.pl/album_mod/upload/796caa4dfc7f12f2ded82a526e7a4f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573082" cy="2679812"/>
          </a:xfrm>
          <a:prstGeom prst="rect">
            <a:avLst/>
          </a:prstGeom>
          <a:noFill/>
        </p:spPr>
      </p:pic>
      <p:pic>
        <p:nvPicPr>
          <p:cNvPr id="15366" name="Picture 6" descr="http://lo2lubartow.pl/album_mod/upload/4c5f7aa1f35abb86089a3a90f6d138be.jpg"/>
          <p:cNvPicPr>
            <a:picLocks noChangeAspect="1" noChangeArrowheads="1"/>
          </p:cNvPicPr>
          <p:nvPr/>
        </p:nvPicPr>
        <p:blipFill>
          <a:blip r:embed="rId3" cstate="print"/>
          <a:srcRect l="49542"/>
          <a:stretch>
            <a:fillRect/>
          </a:stretch>
        </p:blipFill>
        <p:spPr bwMode="auto">
          <a:xfrm>
            <a:off x="3563888" y="1556792"/>
            <a:ext cx="2126870" cy="2808312"/>
          </a:xfrm>
          <a:prstGeom prst="rect">
            <a:avLst/>
          </a:prstGeom>
          <a:noFill/>
        </p:spPr>
      </p:pic>
      <p:pic>
        <p:nvPicPr>
          <p:cNvPr id="15368" name="Picture 8" descr="http://lo2lubartow.pl/album_mod/upload/e29854ec581f04fd05fcd0937e83d6f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61048"/>
            <a:ext cx="3360373" cy="2520280"/>
          </a:xfrm>
          <a:prstGeom prst="rect">
            <a:avLst/>
          </a:prstGeom>
          <a:noFill/>
        </p:spPr>
      </p:pic>
      <p:pic>
        <p:nvPicPr>
          <p:cNvPr id="15370" name="Picture 10" descr="http://lo2lubartow.pl/album_mod/upload/3492dde8247a1ae80e07fca5b9af963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980728"/>
            <a:ext cx="3264363" cy="2448272"/>
          </a:xfrm>
          <a:prstGeom prst="rect">
            <a:avLst/>
          </a:prstGeom>
          <a:noFill/>
        </p:spPr>
      </p:pic>
      <p:pic>
        <p:nvPicPr>
          <p:cNvPr id="15362" name="Picture 2" descr="http://lo2lubartow.pl/album_mod/upload/22e4991c4851188abb08ba7d47791aa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645024"/>
            <a:ext cx="4248472" cy="2830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643966" cy="1439850"/>
          </a:xfrm>
        </p:spPr>
        <p:txBody>
          <a:bodyPr>
            <a:normAutofit/>
          </a:bodyPr>
          <a:lstStyle/>
          <a:p>
            <a:r>
              <a:rPr lang="pl-PL" dirty="0" smtClean="0"/>
              <a:t>Samorząd Uczniowski II LO</a:t>
            </a:r>
            <a:br>
              <a:rPr lang="pl-PL" dirty="0" smtClean="0"/>
            </a:br>
            <a:r>
              <a:rPr lang="pl-PL" sz="2700" b="1" dirty="0" smtClean="0"/>
              <a:t>Projekt „II LO dla schroniska w Nowodworze”</a:t>
            </a:r>
            <a:endParaRPr lang="pl-PL" b="1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643050"/>
            <a:ext cx="35497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 descr="C:\Users\Admin\Desktop\zdjęcia szkolne 2021-22\belcarz\projekt podsumowanie\projekt podsumowanie m\1.Ba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357298"/>
            <a:ext cx="4909965" cy="2428892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rcRect r="18844"/>
          <a:stretch>
            <a:fillRect/>
          </a:stretch>
        </p:blipFill>
        <p:spPr bwMode="auto">
          <a:xfrm>
            <a:off x="2786050" y="3857628"/>
            <a:ext cx="3786214" cy="262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 descr="C:\Users\Admin\Desktop\zdjęcia szkolne 2021-22\belcarz\projekt podsumowanie\projekt podsumowanie m\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214686"/>
            <a:ext cx="2437789" cy="3250385"/>
          </a:xfrm>
          <a:prstGeom prst="rect">
            <a:avLst/>
          </a:prstGeom>
          <a:noFill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 t="19759" r="25803"/>
          <a:stretch>
            <a:fillRect/>
          </a:stretch>
        </p:blipFill>
        <p:spPr bwMode="auto">
          <a:xfrm>
            <a:off x="6929454" y="3786190"/>
            <a:ext cx="1981716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Admin\Desktop\Zdjecia szkolne 2022-2023\SU\andrzejki\andzrejki m\DSC_0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071942"/>
            <a:ext cx="3703652" cy="2464078"/>
          </a:xfrm>
          <a:prstGeom prst="rect">
            <a:avLst/>
          </a:prstGeom>
          <a:noFill/>
        </p:spPr>
      </p:pic>
      <p:pic>
        <p:nvPicPr>
          <p:cNvPr id="9223" name="Picture 7" descr="C:\Users\Admin\Desktop\Zdjecia szkolne 2022-2023\SU\andrzejki\andzrejki m\DSC_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571612"/>
            <a:ext cx="2076450" cy="3121025"/>
          </a:xfrm>
          <a:prstGeom prst="rect">
            <a:avLst/>
          </a:prstGeom>
          <a:noFill/>
        </p:spPr>
      </p:pic>
      <p:pic>
        <p:nvPicPr>
          <p:cNvPr id="9220" name="Picture 4" descr="C:\Users\Admin\Desktop\Zdjecia szkolne 2022-2023\świderek\dyskoteka\IMG_20230220_075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3429024" cy="2571768"/>
          </a:xfrm>
          <a:prstGeom prst="rect">
            <a:avLst/>
          </a:prstGeom>
          <a:noFill/>
        </p:spPr>
      </p:pic>
      <p:pic>
        <p:nvPicPr>
          <p:cNvPr id="9219" name="Picture 3" descr="C:\Users\Admin\Desktop\Zdjecia szkolne 2022-2023\świderek\dyskoteka\IMG_20230220_075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2500306"/>
            <a:ext cx="3095620" cy="232171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936104"/>
          </a:xfrm>
        </p:spPr>
        <p:txBody>
          <a:bodyPr>
            <a:normAutofit/>
          </a:bodyPr>
          <a:lstStyle/>
          <a:p>
            <a:pPr algn="l"/>
            <a:r>
              <a:rPr lang="pl-PL" sz="3600" dirty="0" smtClean="0"/>
              <a:t>     </a:t>
            </a:r>
            <a:r>
              <a:rPr lang="pl-PL" sz="3600" b="1" dirty="0" smtClean="0"/>
              <a:t>Walentynki			          Andrzejki</a:t>
            </a:r>
            <a:endParaRPr lang="pl-PL" dirty="0"/>
          </a:p>
        </p:txBody>
      </p:sp>
      <p:pic>
        <p:nvPicPr>
          <p:cNvPr id="9218" name="Picture 2" descr="C:\Users\Admin\Desktop\Zdjecia szkolne 2022-2023\świderek\dyskoteka\IMG_20230220_075859.jpg"/>
          <p:cNvPicPr>
            <a:picLocks noChangeAspect="1" noChangeArrowheads="1"/>
          </p:cNvPicPr>
          <p:nvPr/>
        </p:nvPicPr>
        <p:blipFill>
          <a:blip r:embed="rId6" cstate="print"/>
          <a:srcRect t="22378"/>
          <a:stretch>
            <a:fillRect/>
          </a:stretch>
        </p:blipFill>
        <p:spPr bwMode="auto">
          <a:xfrm>
            <a:off x="357158" y="1142984"/>
            <a:ext cx="3405158" cy="1982364"/>
          </a:xfrm>
          <a:prstGeom prst="rect">
            <a:avLst/>
          </a:prstGeom>
          <a:noFill/>
        </p:spPr>
      </p:pic>
      <p:pic>
        <p:nvPicPr>
          <p:cNvPr id="9221" name="Picture 5" descr="C:\Users\Admin\Desktop\Zdjecia szkolne 2022-2023\SU\andrzejki\andzrejki m\DSC_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1214422"/>
            <a:ext cx="3121025" cy="2076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 smtClean="0"/>
              <a:t>Centrum Zasobów Dydaktycznych Języka Angielskiego</a:t>
            </a:r>
            <a:br>
              <a:rPr lang="pl-PL" sz="2800" b="1" dirty="0" smtClean="0"/>
            </a:br>
            <a:r>
              <a:rPr lang="pl-PL" sz="2800" dirty="0" smtClean="0"/>
              <a:t>Spotkanie z Attache ds. Kultury Ambasady USA</a:t>
            </a:r>
            <a:endParaRPr lang="pl-PL" sz="2800" b="1" dirty="0"/>
          </a:p>
        </p:txBody>
      </p:sp>
      <p:pic>
        <p:nvPicPr>
          <p:cNvPr id="4" name="Picture 2" descr="http://lo2lubartow.pl/album_mod/upload/70c5e8a06fd822479d9d919f46989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2706375" cy="1799844"/>
          </a:xfrm>
          <a:prstGeom prst="rect">
            <a:avLst/>
          </a:prstGeom>
          <a:noFill/>
        </p:spPr>
      </p:pic>
      <p:pic>
        <p:nvPicPr>
          <p:cNvPr id="5" name="Picture 4" descr="http://lo2lubartow.pl/album_mod/upload/4149ba5de0e45d41e25ec8828e4ede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276872"/>
            <a:ext cx="5616624" cy="3735275"/>
          </a:xfrm>
          <a:prstGeom prst="rect">
            <a:avLst/>
          </a:prstGeom>
          <a:noFill/>
        </p:spPr>
      </p:pic>
      <p:pic>
        <p:nvPicPr>
          <p:cNvPr id="6" name="Picture 8" descr="http://lo2lubartow.pl/album_mod/upload/e4565ea7c4ae60015e5b8b4c11ac7dbd.JPG"/>
          <p:cNvPicPr>
            <a:picLocks noChangeAspect="1" noChangeArrowheads="1"/>
          </p:cNvPicPr>
          <p:nvPr/>
        </p:nvPicPr>
        <p:blipFill>
          <a:blip r:embed="rId4" cstate="print"/>
          <a:srcRect l="18292" r="26833"/>
          <a:stretch>
            <a:fillRect/>
          </a:stretch>
        </p:blipFill>
        <p:spPr bwMode="auto">
          <a:xfrm>
            <a:off x="323528" y="3356992"/>
            <a:ext cx="2520280" cy="3054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080120"/>
          </a:xfrm>
        </p:spPr>
        <p:txBody>
          <a:bodyPr>
            <a:normAutofit/>
          </a:bodyPr>
          <a:lstStyle/>
          <a:p>
            <a:r>
              <a:rPr lang="pl-PL" sz="3100" b="1" dirty="0" smtClean="0"/>
              <a:t>Spotkanie ze stypendystami </a:t>
            </a:r>
            <a:br>
              <a:rPr lang="pl-PL" sz="3100" b="1" dirty="0" smtClean="0"/>
            </a:br>
            <a:r>
              <a:rPr lang="pl-PL" sz="3100" b="1" dirty="0" smtClean="0"/>
              <a:t>Polsko-Amerykańskiej Komisji Fulbrighta</a:t>
            </a:r>
            <a:endParaRPr lang="pl-PL" dirty="0"/>
          </a:p>
        </p:txBody>
      </p:sp>
      <p:pic>
        <p:nvPicPr>
          <p:cNvPr id="6" name="Picture 6" descr="http://lo2lubartow.pl/album_mod/upload/2e276132eb873edc7ab1743a12c906e5.JPG"/>
          <p:cNvPicPr>
            <a:picLocks noChangeAspect="1" noChangeArrowheads="1"/>
          </p:cNvPicPr>
          <p:nvPr/>
        </p:nvPicPr>
        <p:blipFill>
          <a:blip r:embed="rId2" cstate="print"/>
          <a:srcRect t="10811"/>
          <a:stretch>
            <a:fillRect/>
          </a:stretch>
        </p:blipFill>
        <p:spPr bwMode="auto">
          <a:xfrm>
            <a:off x="611560" y="1556792"/>
            <a:ext cx="3024336" cy="4795345"/>
          </a:xfrm>
          <a:prstGeom prst="rect">
            <a:avLst/>
          </a:prstGeom>
          <a:noFill/>
        </p:spPr>
      </p:pic>
      <p:pic>
        <p:nvPicPr>
          <p:cNvPr id="10242" name="Picture 2" descr="http://lo2lubartow.pl/album_mod/upload/99a27134cf830d549a6a894d22d72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412776"/>
            <a:ext cx="3455327" cy="2297927"/>
          </a:xfrm>
          <a:prstGeom prst="rect">
            <a:avLst/>
          </a:prstGeom>
          <a:noFill/>
        </p:spPr>
      </p:pic>
      <p:pic>
        <p:nvPicPr>
          <p:cNvPr id="10246" name="Picture 6" descr="http://lo2lubartow.pl/album_mod/upload/081d38dde24df09be18236245039821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399" y="3933056"/>
            <a:ext cx="3681397" cy="2448272"/>
          </a:xfrm>
          <a:prstGeom prst="rect">
            <a:avLst/>
          </a:prstGeom>
          <a:noFill/>
        </p:spPr>
      </p:pic>
      <p:pic>
        <p:nvPicPr>
          <p:cNvPr id="10244" name="Picture 4" descr="http://lo2lubartow.pl/album_mod/upload/187435670735f2976291e94d57cfc568.JPG"/>
          <p:cNvPicPr>
            <a:picLocks noChangeAspect="1" noChangeArrowheads="1"/>
          </p:cNvPicPr>
          <p:nvPr/>
        </p:nvPicPr>
        <p:blipFill>
          <a:blip r:embed="rId5" cstate="print"/>
          <a:srcRect l="36000"/>
          <a:stretch>
            <a:fillRect/>
          </a:stretch>
        </p:blipFill>
        <p:spPr bwMode="auto">
          <a:xfrm>
            <a:off x="6588224" y="2276872"/>
            <a:ext cx="2304256" cy="2394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276872"/>
            <a:ext cx="7772400" cy="1368152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>II Liceum Ogólnokształcące im. Piotra Firleja </a:t>
            </a:r>
            <a:br>
              <a:rPr lang="pl-PL" sz="2800" b="1" dirty="0" smtClean="0"/>
            </a:br>
            <a:r>
              <a:rPr lang="pl-PL" sz="2800" b="1" dirty="0" smtClean="0"/>
              <a:t>w Lubartowie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b="1" dirty="0" smtClean="0"/>
              <a:t>proponuje w roku szkolnym 2023/2024 naukę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b="1" dirty="0" smtClean="0"/>
              <a:t>w następujących klasach </a:t>
            </a:r>
            <a:br>
              <a:rPr lang="pl-PL" sz="2800" b="1" dirty="0" smtClean="0"/>
            </a:br>
            <a:r>
              <a:rPr lang="pl-PL" sz="2800" b="1" dirty="0" smtClean="0"/>
              <a:t>czteroletniego liceum ogólnokształcącego: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ylrc-lubartow.pl/images/zoom/QCAAUU/viewsize/Slajd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714752"/>
            <a:ext cx="4000528" cy="2581591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368412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Spotkanie ze stypendystami </a:t>
            </a:r>
            <a:br>
              <a:rPr lang="pl-PL" sz="3200" b="1" dirty="0" smtClean="0"/>
            </a:br>
            <a:r>
              <a:rPr lang="pl-PL" sz="3200" b="1" dirty="0" smtClean="0"/>
              <a:t>Polsko-Amerykańskiej Komisji Fulbrighta</a:t>
            </a:r>
            <a:endParaRPr lang="pl-PL" sz="3200" dirty="0"/>
          </a:p>
        </p:txBody>
      </p:sp>
      <p:pic>
        <p:nvPicPr>
          <p:cNvPr id="1026" name="Picture 2" descr="http://www.ylrc-lubartow.pl/images/zoom/QCAAUU/viewsize/Slajd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8802"/>
            <a:ext cx="4951279" cy="3357586"/>
          </a:xfrm>
          <a:prstGeom prst="rect">
            <a:avLst/>
          </a:prstGeom>
          <a:noFill/>
        </p:spPr>
      </p:pic>
      <p:pic>
        <p:nvPicPr>
          <p:cNvPr id="1028" name="Picture 4" descr="http://www.ylrc-lubartow.pl/images/zoom/QCAAUU/viewsize/Slajd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1285860"/>
            <a:ext cx="3041029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http://lo2lubartow.pl/album_mod/upload/bb78ee085d92ae898e0db61d4f957f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7997" y="1196752"/>
            <a:ext cx="4296478" cy="322235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50106"/>
          </a:xfrm>
        </p:spPr>
        <p:txBody>
          <a:bodyPr/>
          <a:lstStyle/>
          <a:p>
            <a:r>
              <a:rPr lang="pl-PL" dirty="0" smtClean="0"/>
              <a:t>Wymiany międzynarodowe</a:t>
            </a:r>
            <a:endParaRPr lang="pl-PL" dirty="0"/>
          </a:p>
        </p:txBody>
      </p:sp>
      <p:pic>
        <p:nvPicPr>
          <p:cNvPr id="40964" name="Picture 4" descr="http://lo2lubartow.pl/album_mod/upload/54f7b0d90a324b204537451ed97279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645024"/>
            <a:ext cx="4608512" cy="2830815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5364088" y="5877272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latin typeface="+mj-lt"/>
              </a:rPr>
              <a:t>„</a:t>
            </a:r>
            <a:r>
              <a:rPr lang="pl-PL" sz="1400" b="1" dirty="0" err="1" smtClean="0">
                <a:latin typeface="+mj-lt"/>
              </a:rPr>
              <a:t>Should</a:t>
            </a:r>
            <a:r>
              <a:rPr lang="pl-PL" sz="1400" b="1" dirty="0" smtClean="0">
                <a:latin typeface="+mj-lt"/>
              </a:rPr>
              <a:t> I </a:t>
            </a:r>
            <a:r>
              <a:rPr lang="pl-PL" sz="1400" b="1" dirty="0" err="1" smtClean="0">
                <a:latin typeface="+mj-lt"/>
              </a:rPr>
              <a:t>stay</a:t>
            </a:r>
            <a:r>
              <a:rPr lang="pl-PL" sz="1400" b="1" dirty="0" smtClean="0">
                <a:latin typeface="+mj-lt"/>
              </a:rPr>
              <a:t> </a:t>
            </a:r>
            <a:r>
              <a:rPr lang="pl-PL" sz="1400" b="1" dirty="0" err="1" smtClean="0">
                <a:latin typeface="+mj-lt"/>
              </a:rPr>
              <a:t>or</a:t>
            </a:r>
            <a:r>
              <a:rPr lang="pl-PL" sz="1400" b="1" dirty="0" smtClean="0">
                <a:latin typeface="+mj-lt"/>
              </a:rPr>
              <a:t> </a:t>
            </a:r>
            <a:r>
              <a:rPr lang="pl-PL" sz="1400" b="1" dirty="0" err="1" smtClean="0">
                <a:latin typeface="+mj-lt"/>
              </a:rPr>
              <a:t>should</a:t>
            </a:r>
            <a:r>
              <a:rPr lang="pl-PL" sz="1400" b="1" dirty="0" smtClean="0">
                <a:latin typeface="+mj-lt"/>
              </a:rPr>
              <a:t> I go?” – projekt młodzieżowy w Rumunii</a:t>
            </a:r>
            <a:endParaRPr lang="pl-PL" sz="1400" dirty="0">
              <a:latin typeface="+mj-lt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6300192" y="4509120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400" b="1" dirty="0" smtClean="0">
                <a:latin typeface="+mj-lt"/>
              </a:rPr>
              <a:t>Wymiana młodzieży ze szkoły partnerskiej z </a:t>
            </a:r>
            <a:r>
              <a:rPr lang="pl-PL" sz="1400" b="1" dirty="0" err="1" smtClean="0">
                <a:latin typeface="+mj-lt"/>
              </a:rPr>
              <a:t>Düsseldorfu</a:t>
            </a:r>
            <a:endParaRPr lang="pl-PL" sz="1400" b="1" dirty="0">
              <a:latin typeface="+mj-lt"/>
            </a:endParaRPr>
          </a:p>
        </p:txBody>
      </p:sp>
      <p:pic>
        <p:nvPicPr>
          <p:cNvPr id="40968" name="Picture 8" descr="http://lo2lubartow.pl/album_mod/upload/5380b428107cea2733240b2893a6ea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836712"/>
            <a:ext cx="3096344" cy="2322258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467544" y="3140968"/>
            <a:ext cx="35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latin typeface="+mj-lt"/>
              </a:rPr>
              <a:t>Polsko-ukraińska wymiana młodzieży</a:t>
            </a:r>
            <a:endParaRPr lang="pl-PL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Międzynarodowy Projekt</a:t>
            </a:r>
            <a:br>
              <a:rPr lang="pl-PL" dirty="0" smtClean="0"/>
            </a:br>
            <a:r>
              <a:rPr lang="pl-PL" sz="3600" b="1" dirty="0" smtClean="0"/>
              <a:t>„Wojna nie ma w sobie nic z teatru…”</a:t>
            </a:r>
            <a:br>
              <a:rPr lang="pl-PL" sz="3600" b="1" dirty="0" smtClean="0"/>
            </a:br>
            <a:r>
              <a:rPr lang="pl-PL" sz="2200" b="1" dirty="0" smtClean="0"/>
              <a:t>2022/2023</a:t>
            </a:r>
            <a:endParaRPr lang="pl-PL" b="1" dirty="0"/>
          </a:p>
        </p:txBody>
      </p:sp>
      <p:pic>
        <p:nvPicPr>
          <p:cNvPr id="3074" name="Picture 2" descr="C:\Users\Admin\Desktop\Zdjecia szkolne 2022-2023\wrotkowski\bohater\bohater m\308168951_1227046761201125_858372272535290110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929066"/>
            <a:ext cx="3495665" cy="2621749"/>
          </a:xfrm>
          <a:prstGeom prst="rect">
            <a:avLst/>
          </a:prstGeom>
          <a:noFill/>
        </p:spPr>
      </p:pic>
      <p:pic>
        <p:nvPicPr>
          <p:cNvPr id="3075" name="Picture 3" descr="C:\Users\Admin\Desktop\Zdjecia szkolne 2022-2023\wrotkowski\wymiana\wymiana m\330296688_450129377306384_726145480115436884_n.jpg"/>
          <p:cNvPicPr>
            <a:picLocks noChangeAspect="1" noChangeArrowheads="1"/>
          </p:cNvPicPr>
          <p:nvPr/>
        </p:nvPicPr>
        <p:blipFill>
          <a:blip r:embed="rId3"/>
          <a:srcRect b="19921"/>
          <a:stretch>
            <a:fillRect/>
          </a:stretch>
        </p:blipFill>
        <p:spPr bwMode="auto">
          <a:xfrm>
            <a:off x="3929058" y="1500174"/>
            <a:ext cx="4876800" cy="2928958"/>
          </a:xfrm>
          <a:prstGeom prst="rect">
            <a:avLst/>
          </a:prstGeom>
          <a:noFill/>
        </p:spPr>
      </p:pic>
      <p:pic>
        <p:nvPicPr>
          <p:cNvPr id="3076" name="Picture 4" descr="C:\Users\Admin\Desktop\Zdjecia szkolne 2022-2023\wrotkowski\wymiana\wymiana m\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572008"/>
            <a:ext cx="3000396" cy="2001505"/>
          </a:xfrm>
          <a:prstGeom prst="rect">
            <a:avLst/>
          </a:prstGeom>
          <a:noFill/>
        </p:spPr>
      </p:pic>
      <p:pic>
        <p:nvPicPr>
          <p:cNvPr id="3077" name="Picture 5" descr="C:\Users\Admin\Desktop\Zdjecia szkolne 2022-2023\wrotkowski\wymiana\wymiana m\1920x810.jpg"/>
          <p:cNvPicPr>
            <a:picLocks noChangeAspect="1" noChangeArrowheads="1"/>
          </p:cNvPicPr>
          <p:nvPr/>
        </p:nvPicPr>
        <p:blipFill>
          <a:blip r:embed="rId5"/>
          <a:srcRect r="11142"/>
          <a:stretch>
            <a:fillRect/>
          </a:stretch>
        </p:blipFill>
        <p:spPr bwMode="auto">
          <a:xfrm>
            <a:off x="428596" y="1928802"/>
            <a:ext cx="3000396" cy="1424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Muzyka w II LO</a:t>
            </a:r>
            <a:endParaRPr lang="pl-PL" dirty="0"/>
          </a:p>
        </p:txBody>
      </p:sp>
      <p:pic>
        <p:nvPicPr>
          <p:cNvPr id="40964" name="Picture 4" descr="http://www.ylrc-lubartow.pl/images/zoom/VJCNXJ/viewsize/DSC_0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89040"/>
            <a:ext cx="4022037" cy="2784004"/>
          </a:xfrm>
          <a:prstGeom prst="rect">
            <a:avLst/>
          </a:prstGeom>
          <a:noFill/>
        </p:spPr>
      </p:pic>
      <p:pic>
        <p:nvPicPr>
          <p:cNvPr id="8194" name="Picture 2" descr="http://lo2lubartow.pl/album_mod/upload/bfd9de867277e989ac1804623593a56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268760"/>
            <a:ext cx="3528392" cy="2346519"/>
          </a:xfrm>
          <a:prstGeom prst="rect">
            <a:avLst/>
          </a:prstGeom>
          <a:noFill/>
        </p:spPr>
      </p:pic>
      <p:pic>
        <p:nvPicPr>
          <p:cNvPr id="8196" name="Picture 4" descr="http://lo2lubartow.pl/album_mod/upload/cddc8efebacb56f8cf3803f6756f0c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12776"/>
            <a:ext cx="4006225" cy="2664296"/>
          </a:xfrm>
          <a:prstGeom prst="rect">
            <a:avLst/>
          </a:prstGeom>
          <a:noFill/>
        </p:spPr>
      </p:pic>
      <p:pic>
        <p:nvPicPr>
          <p:cNvPr id="8198" name="Picture 6" descr="http://lo2lubartow.pl/album_mod/upload/b7a254d44b9493eb0710f93a992a0a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21088"/>
            <a:ext cx="3780475" cy="2336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Sport w II LO</a:t>
            </a:r>
            <a:br>
              <a:rPr lang="pl-PL" dirty="0" smtClean="0"/>
            </a:br>
            <a:r>
              <a:rPr lang="pl-PL" dirty="0" smtClean="0"/>
              <a:t> 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571868" y="1714488"/>
            <a:ext cx="2357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I miejsce </a:t>
            </a:r>
          </a:p>
          <a:p>
            <a:r>
              <a:rPr lang="pl-PL" sz="1400" b="1" dirty="0" smtClean="0"/>
              <a:t>w Mistrzostwach Powiatu </a:t>
            </a:r>
          </a:p>
          <a:p>
            <a:r>
              <a:rPr lang="pl-PL" sz="1400" b="1" dirty="0" smtClean="0"/>
              <a:t>w Siatkówce dziewcząt 2022</a:t>
            </a:r>
            <a:endParaRPr lang="pl-PL" sz="14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357686" y="6143644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I miejsce w Mistrzostwach Polski w Tenisie Stołowym 2022</a:t>
            </a:r>
            <a:endParaRPr lang="pl-PL" sz="1400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500430" y="2786058"/>
            <a:ext cx="5429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 smtClean="0"/>
              <a:t>I miejsce w Mistrzostwach Województwa  w Tenisie Stołowym 2023</a:t>
            </a:r>
            <a:endParaRPr lang="pl-PL" sz="1400" b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0" y="6286520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II miejsce w Mistrzostwach Powiatu w Pływaniu 2022</a:t>
            </a:r>
            <a:endParaRPr lang="pl-PL" sz="1400" b="1" dirty="0"/>
          </a:p>
        </p:txBody>
      </p:sp>
      <p:pic>
        <p:nvPicPr>
          <p:cNvPr id="10242" name="Picture 2" descr="C:\Users\Admin\Desktop\Zdjecia szkolne 2022-2023\czarniecka\ping pong województwo\ping pong województwo m\IMG_20230309_135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428604"/>
            <a:ext cx="2571768" cy="2456614"/>
          </a:xfrm>
          <a:prstGeom prst="rect">
            <a:avLst/>
          </a:prstGeom>
          <a:noFill/>
        </p:spPr>
      </p:pic>
      <p:pic>
        <p:nvPicPr>
          <p:cNvPr id="10243" name="Picture 3" descr="C:\Users\Admin\Desktop\Zdjecia szkolne 2022-2023\czarniecka\sukces agaty\sukces agaty m\20221203_180930.jpg"/>
          <p:cNvPicPr>
            <a:picLocks noChangeAspect="1" noChangeArrowheads="1"/>
          </p:cNvPicPr>
          <p:nvPr/>
        </p:nvPicPr>
        <p:blipFill>
          <a:blip r:embed="rId3"/>
          <a:srcRect l="5322" t="12305" r="19238" b="4506"/>
          <a:stretch>
            <a:fillRect/>
          </a:stretch>
        </p:blipFill>
        <p:spPr bwMode="auto">
          <a:xfrm>
            <a:off x="4429124" y="3429000"/>
            <a:ext cx="4483851" cy="2786082"/>
          </a:xfrm>
          <a:prstGeom prst="rect">
            <a:avLst/>
          </a:prstGeom>
          <a:noFill/>
        </p:spPr>
      </p:pic>
      <p:pic>
        <p:nvPicPr>
          <p:cNvPr id="10244" name="Picture 4" descr="C:\Users\Admin\Desktop\Zdjecia szkolne 2022-2023\świderek\siatkówka\siatkówka m\IMG_671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642918"/>
            <a:ext cx="3214710" cy="2411033"/>
          </a:xfrm>
          <a:prstGeom prst="rect">
            <a:avLst/>
          </a:prstGeom>
          <a:noFill/>
        </p:spPr>
      </p:pic>
      <p:pic>
        <p:nvPicPr>
          <p:cNvPr id="10245" name="Picture 5" descr="C:\Users\Admin\Desktop\Zdjecia szkolne 2022-2023\świderek\pływanie powiat\pływanie m\16702312338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86124"/>
            <a:ext cx="3948106" cy="2961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1143000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>II Liceum Ogólnokształcące im. P. Firleja w Lubartowie </a:t>
            </a:r>
            <a:br>
              <a:rPr lang="pl-PL" sz="2800" b="1" dirty="0" smtClean="0"/>
            </a:br>
            <a:r>
              <a:rPr lang="pl-PL" sz="2800" b="1" u="sng" dirty="0" smtClean="0"/>
              <a:t>jako jedyne liceum w powiecie lubartowskim zdobyło tytuł </a:t>
            </a:r>
            <a:r>
              <a:rPr lang="pl-PL" sz="2800" b="1" dirty="0" smtClean="0"/>
              <a:t>"Srebrnej Szkoły 2019", "Srebrnej Szkoły 2020", </a:t>
            </a:r>
            <a:br>
              <a:rPr lang="pl-PL" sz="2800" b="1" dirty="0" smtClean="0"/>
            </a:br>
            <a:r>
              <a:rPr lang="pl-PL" sz="2800" b="1" dirty="0" smtClean="0"/>
              <a:t>"Srebrnej Szkoły 2021"  </a:t>
            </a:r>
            <a:br>
              <a:rPr lang="pl-PL" sz="2800" b="1" dirty="0" smtClean="0"/>
            </a:br>
            <a:r>
              <a:rPr lang="pl-PL" sz="2800" b="1" dirty="0" smtClean="0"/>
              <a:t>w Ogólnopolskim Rankingu Liceów Ogólnokształcących PERSPEKTYWY</a:t>
            </a:r>
            <a:endParaRPr lang="pl-PL" sz="2800" b="1" dirty="0"/>
          </a:p>
        </p:txBody>
      </p:sp>
      <p:pic>
        <p:nvPicPr>
          <p:cNvPr id="2050" name="Picture 2" descr="C:\Users\Admin\Desktop\indek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714620"/>
            <a:ext cx="3712698" cy="388145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ndek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857232"/>
            <a:ext cx="3712698" cy="388145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pl-PL" sz="4800" dirty="0" smtClean="0"/>
              <a:t>Nasze osiągnięcia</a:t>
            </a:r>
            <a:endParaRPr lang="pl-PL" sz="4800" dirty="0"/>
          </a:p>
        </p:txBody>
      </p:sp>
      <p:pic>
        <p:nvPicPr>
          <p:cNvPr id="15364" name="Picture 4" descr="http://lo2.lo2lubartow.pl/images/2019-20/rozne-loga/srebrne-liceum-20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14818"/>
            <a:ext cx="2428892" cy="242889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6146" name="Picture 2" descr="http://lo2lubartow.pl/lo2/grafika/2019/2019srebrneliceum.jpg"/>
          <p:cNvPicPr>
            <a:picLocks noChangeAspect="1" noChangeArrowheads="1"/>
          </p:cNvPicPr>
          <p:nvPr/>
        </p:nvPicPr>
        <p:blipFill>
          <a:blip r:embed="rId4" cstate="print"/>
          <a:srcRect l="4235" r="4707"/>
          <a:stretch>
            <a:fillRect/>
          </a:stretch>
        </p:blipFill>
        <p:spPr bwMode="auto">
          <a:xfrm>
            <a:off x="6143636" y="4000504"/>
            <a:ext cx="2428891" cy="2630067"/>
          </a:xfrm>
          <a:prstGeom prst="rect">
            <a:avLst/>
          </a:prstGeom>
          <a:ln w="4445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511288"/>
          </a:xfrm>
        </p:spPr>
        <p:txBody>
          <a:bodyPr>
            <a:noAutofit/>
          </a:bodyPr>
          <a:lstStyle/>
          <a:p>
            <a:r>
              <a:rPr lang="pl-PL" sz="2400" b="1" dirty="0" smtClean="0"/>
              <a:t>W 2021 r. w rankingu Perspektyw II LO w Lubartowie zajęło </a:t>
            </a:r>
            <a:br>
              <a:rPr lang="pl-PL" sz="2400" b="1" dirty="0" smtClean="0"/>
            </a:br>
            <a:r>
              <a:rPr lang="pl-PL" sz="2400" b="1" dirty="0" smtClean="0"/>
              <a:t>36. miejsce w województwie lubelskim </a:t>
            </a:r>
            <a:br>
              <a:rPr lang="pl-PL" sz="2400" b="1" dirty="0" smtClean="0"/>
            </a:br>
            <a:r>
              <a:rPr lang="pl-PL" sz="2400" b="1" dirty="0" smtClean="0"/>
              <a:t>i 700. miejsce w rankingu ogólnokrajowym. </a:t>
            </a:r>
            <a:br>
              <a:rPr lang="pl-PL" sz="2400" b="1" dirty="0" smtClean="0"/>
            </a:br>
            <a:r>
              <a:rPr lang="pl-PL" sz="2400" b="1" i="1" dirty="0" smtClean="0"/>
              <a:t>To najlepszy wynik wśród liceów w powiecie lubartowskim.</a:t>
            </a:r>
            <a:endParaRPr lang="pl-PL" sz="4800" b="1" i="1" dirty="0"/>
          </a:p>
        </p:txBody>
      </p:sp>
      <p:pic>
        <p:nvPicPr>
          <p:cNvPr id="49154" name="Picture 2" descr="C:\Users\Admin\Desktop\2022-liceum-braz_preview_rev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428736"/>
            <a:ext cx="5072098" cy="5072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na stronkę slajdy\2023-liceum-bra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500174"/>
            <a:ext cx="5119710" cy="5030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28596" y="0"/>
            <a:ext cx="8229600" cy="1511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 2022 r. w rankingu Perspektyw II LO w Lubartowie zajęło </a:t>
            </a:r>
            <a:b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29. miejsce w województwie lubelskim </a:t>
            </a:r>
            <a:b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 614. miejsce w rankingu ogólnokrajowym. </a:t>
            </a:r>
            <a:endParaRPr kumimoji="0" lang="pl-PL" sz="4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38982" t="29297" r="40154" b="17968"/>
          <a:stretch>
            <a:fillRect/>
          </a:stretch>
        </p:blipFill>
        <p:spPr bwMode="auto">
          <a:xfrm>
            <a:off x="4643438" y="357166"/>
            <a:ext cx="4249238" cy="603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38470" t="30469" r="39568" b="17773"/>
          <a:stretch>
            <a:fillRect/>
          </a:stretch>
        </p:blipFill>
        <p:spPr bwMode="auto">
          <a:xfrm>
            <a:off x="571472" y="1000108"/>
            <a:ext cx="3571900" cy="473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200" b="1" dirty="0"/>
              <a:t>KLASA </a:t>
            </a:r>
            <a:r>
              <a:rPr lang="pl-PL" sz="2200" b="1" dirty="0" smtClean="0"/>
              <a:t>„A” – POLITECHNICZNA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000" b="1" dirty="0" smtClean="0"/>
              <a:t>rozszerzenia programowe: matematyka</a:t>
            </a:r>
            <a:r>
              <a:rPr lang="pl-PL" sz="2000" b="1" dirty="0"/>
              <a:t>, </a:t>
            </a:r>
            <a:r>
              <a:rPr lang="pl-PL" sz="2000" b="1" dirty="0" smtClean="0"/>
              <a:t>fizyka</a:t>
            </a:r>
            <a:br>
              <a:rPr lang="pl-PL" sz="2000" b="1" dirty="0" smtClean="0"/>
            </a:br>
            <a:r>
              <a:rPr lang="pl-PL" sz="2000" dirty="0" smtClean="0"/>
              <a:t>nauczane </a:t>
            </a:r>
            <a:r>
              <a:rPr lang="pl-PL" sz="2000" dirty="0"/>
              <a:t>języki: angielski i </a:t>
            </a:r>
            <a:r>
              <a:rPr lang="pl-PL" sz="2000" dirty="0" smtClean="0"/>
              <a:t>niemiecki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1800" b="1" dirty="0" smtClean="0"/>
              <a:t>Patronat Instytutu Fizyki UMCS oraz WAT i SGH - klasa akademicka</a:t>
            </a:r>
            <a:endParaRPr lang="pl-PL" sz="2400" b="1" dirty="0"/>
          </a:p>
        </p:txBody>
      </p:sp>
      <p:pic>
        <p:nvPicPr>
          <p:cNvPr id="1028" name="Picture 4" descr="Budować, Projekt, Geometria, Matematyka PNG i wektor do pobrania za darmo"/>
          <p:cNvPicPr>
            <a:picLocks noChangeAspect="1" noChangeArrowheads="1"/>
          </p:cNvPicPr>
          <p:nvPr/>
        </p:nvPicPr>
        <p:blipFill>
          <a:blip r:embed="rId2"/>
          <a:srcRect l="21094" t="19140" r="26171" b="17578"/>
          <a:stretch>
            <a:fillRect/>
          </a:stretch>
        </p:blipFill>
        <p:spPr bwMode="auto">
          <a:xfrm>
            <a:off x="571472" y="2214554"/>
            <a:ext cx="3214710" cy="3857652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3714744" y="2285992"/>
            <a:ext cx="5214942" cy="364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9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DLACZEGO WARTO?</a:t>
            </a:r>
          </a:p>
          <a:p>
            <a:pPr algn="ctr">
              <a:spcBef>
                <a:spcPct val="0"/>
              </a:spcBef>
            </a:pPr>
            <a:endParaRPr lang="pl-PL" sz="2900" dirty="0" smtClean="0"/>
          </a:p>
          <a:p>
            <a:pPr algn="ctr">
              <a:spcBef>
                <a:spcPct val="0"/>
              </a:spcBef>
            </a:pPr>
            <a:r>
              <a:rPr lang="pl-PL" sz="2900" b="1" dirty="0" smtClean="0">
                <a:solidFill>
                  <a:srgbClr val="00B050"/>
                </a:solidFill>
              </a:rPr>
              <a:t>matura </a:t>
            </a:r>
          </a:p>
          <a:p>
            <a:pPr algn="ctr">
              <a:spcBef>
                <a:spcPct val="0"/>
              </a:spcBef>
            </a:pPr>
            <a:r>
              <a:rPr lang="pl-PL" sz="2900" b="1" dirty="0" smtClean="0">
                <a:solidFill>
                  <a:srgbClr val="00B050"/>
                </a:solidFill>
              </a:rPr>
              <a:t>matematyka zdawalność 100%; </a:t>
            </a:r>
          </a:p>
          <a:p>
            <a:pPr algn="ctr">
              <a:spcBef>
                <a:spcPct val="0"/>
              </a:spcBef>
            </a:pPr>
            <a:endParaRPr lang="pl-PL" sz="2900" b="1" dirty="0" smtClean="0">
              <a:solidFill>
                <a:srgbClr val="00B050"/>
              </a:solidFill>
            </a:endParaRPr>
          </a:p>
          <a:p>
            <a:pPr algn="ctr">
              <a:spcBef>
                <a:spcPct val="0"/>
              </a:spcBef>
            </a:pPr>
            <a:r>
              <a:rPr lang="pl-PL" sz="2900" b="1" dirty="0" smtClean="0">
                <a:solidFill>
                  <a:srgbClr val="00B050"/>
                </a:solidFill>
              </a:rPr>
              <a:t>laureaci olimpiad centralnych z fizyki, matematyki, lingwistyki matematycznej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biblioteka\Pulpit\Prezentacja\certyfik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620688"/>
            <a:ext cx="3615637" cy="4968552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Documents and Settings\biblioteka\Pulpit\dyplomy\DSC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92896"/>
            <a:ext cx="2459759" cy="357683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biblioteka\Pulpit\dyplomy\DSC_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492896"/>
            <a:ext cx="2351102" cy="350969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biblioteka\Pulpit\Prezentacja\2lo biał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000240"/>
            <a:ext cx="3424687" cy="3571841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785786" y="785794"/>
            <a:ext cx="74295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600" b="1" dirty="0" smtClean="0">
                <a:solidFill>
                  <a:schemeClr val="bg1"/>
                </a:solidFill>
              </a:rPr>
              <a:t>SERDECZNIE  ZAPRASZAMY!!!</a:t>
            </a:r>
            <a:endParaRPr lang="pl-PL" sz="4600" b="1" dirty="0">
              <a:solidFill>
                <a:schemeClr val="bg1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42910" y="5786454"/>
            <a:ext cx="74295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600" b="1" smtClean="0">
                <a:solidFill>
                  <a:schemeClr val="bg1"/>
                </a:solidFill>
              </a:rPr>
              <a:t>www.lo2lubartow.pl</a:t>
            </a:r>
            <a:endParaRPr lang="pl-PL" sz="4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143000"/>
          </a:xfrm>
        </p:spPr>
        <p:txBody>
          <a:bodyPr>
            <a:noAutofit/>
          </a:bodyPr>
          <a:lstStyle/>
          <a:p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b="1" dirty="0" smtClean="0"/>
              <a:t>KLASA „B” – MEDYCZNA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000" dirty="0" smtClean="0"/>
              <a:t>rozszerzenia programowe: biologia, chemia</a:t>
            </a:r>
            <a:br>
              <a:rPr lang="pl-PL" sz="2000" dirty="0" smtClean="0"/>
            </a:br>
            <a:r>
              <a:rPr lang="pl-PL" sz="2000" dirty="0" smtClean="0"/>
              <a:t>nauczane języki: angielski i francuski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1800" b="1" dirty="0" smtClean="0"/>
              <a:t>Patronat Instytutu Chemii UMCS, Wyższa Szkoła Informatyki i Zarządzania w Rzeszowie</a:t>
            </a:r>
            <a:endParaRPr lang="pl-PL" sz="2000" b="1" dirty="0"/>
          </a:p>
        </p:txBody>
      </p:sp>
      <p:pic>
        <p:nvPicPr>
          <p:cNvPr id="38916" name="Picture 4" descr="Dlaczego symbolem medycyny jest wąż owinięty wokół drewnianej laski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143116"/>
            <a:ext cx="3409947" cy="4262434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357158" y="2285992"/>
            <a:ext cx="6000792" cy="364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9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DLACZEGO WARTO?</a:t>
            </a:r>
          </a:p>
          <a:p>
            <a:pPr algn="ctr">
              <a:spcBef>
                <a:spcPct val="0"/>
              </a:spcBef>
            </a:pPr>
            <a:endParaRPr lang="pl-PL" sz="2400" dirty="0" smtClean="0"/>
          </a:p>
          <a:p>
            <a:pPr algn="ctr"/>
            <a:r>
              <a:rPr lang="pl-PL" sz="2900" b="1" dirty="0" smtClean="0">
                <a:solidFill>
                  <a:srgbClr val="00B050"/>
                </a:solidFill>
              </a:rPr>
              <a:t>finaliści i laureaci olimpiad centralnych </a:t>
            </a:r>
          </a:p>
          <a:p>
            <a:pPr algn="ctr"/>
            <a:r>
              <a:rPr lang="pl-PL" sz="2900" b="1" dirty="0" smtClean="0">
                <a:solidFill>
                  <a:srgbClr val="00B050"/>
                </a:solidFill>
              </a:rPr>
              <a:t>z biologii, ekologii, chemii </a:t>
            </a:r>
          </a:p>
          <a:p>
            <a:pPr algn="ctr"/>
            <a:r>
              <a:rPr lang="pl-PL" sz="2900" b="1" dirty="0" smtClean="0">
                <a:solidFill>
                  <a:srgbClr val="00B050"/>
                </a:solidFill>
              </a:rPr>
              <a:t>oraz olimpiad PCK; </a:t>
            </a:r>
          </a:p>
          <a:p>
            <a:pPr algn="ctr"/>
            <a:endParaRPr lang="pl-PL" sz="2900" b="1" dirty="0" smtClean="0">
              <a:solidFill>
                <a:srgbClr val="00B050"/>
              </a:solidFill>
            </a:endParaRPr>
          </a:p>
          <a:p>
            <a:pPr algn="ctr"/>
            <a:r>
              <a:rPr lang="pl-PL" sz="2900" b="1" dirty="0" smtClean="0">
                <a:solidFill>
                  <a:srgbClr val="00B050"/>
                </a:solidFill>
              </a:rPr>
              <a:t>wysoki odsetek absolwentów podejmujących studia medyczne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525848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/>
              <a:t>KLASA „C” – LINGWISTYCZNA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000" dirty="0" smtClean="0"/>
              <a:t>rozszerzenie  programowe: j. polski,  j. angielski, historia</a:t>
            </a:r>
            <a:br>
              <a:rPr lang="pl-PL" sz="2000" dirty="0" smtClean="0"/>
            </a:br>
            <a:r>
              <a:rPr lang="pl-PL" sz="2000" dirty="0" smtClean="0"/>
              <a:t>nauczane języki: angielski i niemiecki</a:t>
            </a:r>
            <a:br>
              <a:rPr lang="pl-PL" sz="2000" dirty="0" smtClean="0"/>
            </a:br>
            <a:r>
              <a:rPr lang="pl-PL" sz="2000" b="1" dirty="0" smtClean="0"/>
              <a:t>Patronat Instytutu Filologii Polskiej UMCS</a:t>
            </a:r>
            <a:br>
              <a:rPr lang="pl-PL" sz="2000" b="1" dirty="0" smtClean="0"/>
            </a:br>
            <a:r>
              <a:rPr lang="pl-PL" sz="2000" b="1" dirty="0" smtClean="0"/>
              <a:t>Patronat Instytutu Historii UMCS</a:t>
            </a:r>
            <a:endParaRPr lang="pl-PL" sz="2800" b="1" dirty="0"/>
          </a:p>
        </p:txBody>
      </p:sp>
      <p:pic>
        <p:nvPicPr>
          <p:cNvPr id="37890" name="Picture 2" descr="Spóźnione podsumowanie czerwca 2013. | Figlarne czytanie"/>
          <p:cNvPicPr>
            <a:picLocks noChangeAspect="1" noChangeArrowheads="1"/>
          </p:cNvPicPr>
          <p:nvPr/>
        </p:nvPicPr>
        <p:blipFill>
          <a:blip r:embed="rId2"/>
          <a:srcRect r="5555"/>
          <a:stretch>
            <a:fillRect/>
          </a:stretch>
        </p:blipFill>
        <p:spPr bwMode="auto">
          <a:xfrm>
            <a:off x="214282" y="2071679"/>
            <a:ext cx="4492540" cy="4143404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786314" y="2285992"/>
            <a:ext cx="4143372" cy="364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53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DLACZEGO WARTO?</a:t>
            </a:r>
          </a:p>
          <a:p>
            <a:pPr algn="ctr">
              <a:spcBef>
                <a:spcPct val="0"/>
              </a:spcBef>
            </a:pPr>
            <a:endParaRPr lang="pl-PL" sz="2900" dirty="0" smtClean="0"/>
          </a:p>
          <a:p>
            <a:pPr algn="ctr"/>
            <a:r>
              <a:rPr lang="pl-PL" sz="4100" b="1" dirty="0" smtClean="0">
                <a:solidFill>
                  <a:srgbClr val="00B050"/>
                </a:solidFill>
              </a:rPr>
              <a:t>matura – j. polski i j. angielski: zdawalność 100%; </a:t>
            </a:r>
          </a:p>
          <a:p>
            <a:pPr algn="ctr"/>
            <a:endParaRPr lang="pl-PL" sz="4100" b="1" dirty="0" smtClean="0">
              <a:solidFill>
                <a:srgbClr val="00B050"/>
              </a:solidFill>
            </a:endParaRPr>
          </a:p>
          <a:p>
            <a:pPr algn="ctr"/>
            <a:r>
              <a:rPr lang="pl-PL" sz="4100" b="1" dirty="0" smtClean="0">
                <a:solidFill>
                  <a:srgbClr val="00B050"/>
                </a:solidFill>
              </a:rPr>
              <a:t>finaliści olimpiad centralnych </a:t>
            </a:r>
          </a:p>
          <a:p>
            <a:pPr algn="ctr"/>
            <a:r>
              <a:rPr lang="pl-PL" sz="4100" b="1" dirty="0" smtClean="0">
                <a:solidFill>
                  <a:srgbClr val="00B050"/>
                </a:solidFill>
              </a:rPr>
              <a:t>z j. polskiego i j. angielskiego, konkursów językowych, literackich, recytatorskich; </a:t>
            </a:r>
          </a:p>
          <a:p>
            <a:pPr algn="ctr"/>
            <a:endParaRPr lang="pl-PL" sz="4100" b="1" dirty="0" smtClean="0">
              <a:solidFill>
                <a:srgbClr val="00B050"/>
              </a:solidFill>
            </a:endParaRPr>
          </a:p>
          <a:p>
            <a:pPr algn="ctr"/>
            <a:r>
              <a:rPr lang="pl-PL" sz="4100" b="1" dirty="0" smtClean="0">
                <a:solidFill>
                  <a:srgbClr val="00B050"/>
                </a:solidFill>
              </a:rPr>
              <a:t>KLUB EUROPEJSKI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57126" y="0"/>
            <a:ext cx="8786874" cy="1500174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/>
              <a:t>KLASA „D” – EKONOMICZNA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000" dirty="0" smtClean="0"/>
              <a:t>rozszerzenie programowe: matematyka, geografia</a:t>
            </a:r>
            <a:br>
              <a:rPr lang="pl-PL" sz="2000" dirty="0" smtClean="0"/>
            </a:br>
            <a:r>
              <a:rPr lang="pl-PL" sz="2000" dirty="0" smtClean="0"/>
              <a:t>nauczane języki: angielski i niemiecki</a:t>
            </a:r>
            <a:br>
              <a:rPr lang="pl-PL" sz="2000" dirty="0" smtClean="0"/>
            </a:br>
            <a:r>
              <a:rPr lang="pl-PL" sz="2000" b="1" dirty="0" smtClean="0"/>
              <a:t>Patronat  SGGW w Warszawie (Akademia Przedsiębiorczości),  </a:t>
            </a:r>
            <a:br>
              <a:rPr lang="pl-PL" sz="2000" b="1" dirty="0" smtClean="0"/>
            </a:br>
            <a:r>
              <a:rPr lang="pl-PL" sz="2000" b="1" dirty="0" smtClean="0"/>
              <a:t>Uniwersytet Ekonomiczny w Krakowie, Tatrzańskie Ochotnicze Pogotowie Ratunkowe</a:t>
            </a:r>
            <a:endParaRPr lang="pl-PL" sz="2400" b="1" dirty="0"/>
          </a:p>
        </p:txBody>
      </p:sp>
      <p:sp>
        <p:nvSpPr>
          <p:cNvPr id="36866" name="AutoShape 2" descr="Ekonomia W Jednym Obrazku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6868" name="Picture 4" descr="Finanse I Ekonomia - Zdjęcia i ilustracje - iStock"/>
          <p:cNvPicPr>
            <a:picLocks noChangeAspect="1" noChangeArrowheads="1"/>
          </p:cNvPicPr>
          <p:nvPr/>
        </p:nvPicPr>
        <p:blipFill>
          <a:blip r:embed="rId2"/>
          <a:srcRect l="10170" t="10169" r="10169" b="8475"/>
          <a:stretch>
            <a:fillRect/>
          </a:stretch>
        </p:blipFill>
        <p:spPr bwMode="auto">
          <a:xfrm>
            <a:off x="4857752" y="2357430"/>
            <a:ext cx="3643338" cy="3720856"/>
          </a:xfrm>
          <a:prstGeom prst="rect">
            <a:avLst/>
          </a:prstGeom>
          <a:noFill/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357158" y="2285992"/>
            <a:ext cx="4143372" cy="3643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5300" b="1" dirty="0" smtClean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DLACZEGO WARTO?</a:t>
            </a:r>
          </a:p>
          <a:p>
            <a:pPr algn="ctr">
              <a:spcBef>
                <a:spcPct val="0"/>
              </a:spcBef>
            </a:pPr>
            <a:endParaRPr lang="pl-PL" sz="2900" dirty="0" smtClean="0"/>
          </a:p>
          <a:p>
            <a:pPr algn="ctr"/>
            <a:r>
              <a:rPr lang="pl-PL" sz="3000" b="1" dirty="0" smtClean="0">
                <a:solidFill>
                  <a:srgbClr val="00B050"/>
                </a:solidFill>
              </a:rPr>
              <a:t>laureaci konkursów ogólnopolskich z przedsiębiorczości i informatyki; </a:t>
            </a:r>
          </a:p>
          <a:p>
            <a:pPr algn="ctr"/>
            <a:endParaRPr lang="pl-PL" sz="3000" b="1" dirty="0" smtClean="0">
              <a:solidFill>
                <a:srgbClr val="00B050"/>
              </a:solidFill>
            </a:endParaRPr>
          </a:p>
          <a:p>
            <a:pPr algn="ctr"/>
            <a:r>
              <a:rPr lang="pl-PL" sz="3000" b="1" dirty="0" smtClean="0">
                <a:solidFill>
                  <a:srgbClr val="00B050"/>
                </a:solidFill>
              </a:rPr>
              <a:t>projekty: IT SZKOŁA, Akademia Przedsiębiorczości,</a:t>
            </a:r>
          </a:p>
          <a:p>
            <a:pPr algn="ctr"/>
            <a:endParaRPr lang="pl-PL" sz="3000" b="1" dirty="0" smtClean="0">
              <a:solidFill>
                <a:srgbClr val="00B050"/>
              </a:solidFill>
            </a:endParaRPr>
          </a:p>
          <a:p>
            <a:pPr algn="ctr"/>
            <a:r>
              <a:rPr lang="pl-PL" sz="3000" b="1" dirty="0" smtClean="0">
                <a:solidFill>
                  <a:srgbClr val="00B050"/>
                </a:solidFill>
              </a:rPr>
              <a:t>SKKT AZYMUT;</a:t>
            </a:r>
          </a:p>
          <a:p>
            <a:pPr algn="ctr"/>
            <a:endParaRPr lang="pl-PL" sz="3000" b="1" dirty="0" smtClean="0">
              <a:solidFill>
                <a:srgbClr val="00B050"/>
              </a:solidFill>
            </a:endParaRPr>
          </a:p>
          <a:p>
            <a:pPr algn="ctr"/>
            <a:r>
              <a:rPr lang="pl-PL" sz="3000" b="1" dirty="0" smtClean="0">
                <a:solidFill>
                  <a:srgbClr val="00B050"/>
                </a:solidFill>
              </a:rPr>
              <a:t>planowane dodatkowe zajęcia z przedsiębiorczości</a:t>
            </a:r>
            <a: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571472" y="214290"/>
            <a:ext cx="8286808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</a:rPr>
              <a:t>Zdawalność Matury 2022 w II LO wyniosła </a:t>
            </a:r>
            <a:r>
              <a:rPr lang="pl-PL" sz="5400" b="1" dirty="0" smtClean="0">
                <a:solidFill>
                  <a:schemeClr val="bg1"/>
                </a:solidFill>
              </a:rPr>
              <a:t>97,20%</a:t>
            </a:r>
            <a:endParaRPr lang="pl-PL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\Desktop\matura_22.jpg"/>
          <p:cNvPicPr>
            <a:picLocks noChangeAspect="1" noChangeArrowheads="1"/>
          </p:cNvPicPr>
          <p:nvPr/>
        </p:nvPicPr>
        <p:blipFill>
          <a:blip r:embed="rId2"/>
          <a:srcRect t="5976"/>
          <a:stretch>
            <a:fillRect/>
          </a:stretch>
        </p:blipFill>
        <p:spPr bwMode="auto">
          <a:xfrm>
            <a:off x="1714480" y="1428736"/>
            <a:ext cx="6072230" cy="522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pl-PL" sz="5400" dirty="0" smtClean="0"/>
              <a:t>Patronaty</a:t>
            </a:r>
            <a:endParaRPr lang="pl-PL" sz="5400" dirty="0"/>
          </a:p>
        </p:txBody>
      </p:sp>
      <p:pic>
        <p:nvPicPr>
          <p:cNvPr id="5" name="Picture 2" descr="Szkoła pod patronatem UM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988840"/>
            <a:ext cx="1409700" cy="1714500"/>
          </a:xfrm>
          <a:prstGeom prst="rect">
            <a:avLst/>
          </a:prstGeom>
          <a:noFill/>
        </p:spPr>
      </p:pic>
      <p:pic>
        <p:nvPicPr>
          <p:cNvPr id="6" name="Picture 6" descr="Szkoła pod patronatem W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988840"/>
            <a:ext cx="1295400" cy="1704976"/>
          </a:xfrm>
          <a:prstGeom prst="rect">
            <a:avLst/>
          </a:prstGeom>
          <a:noFill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 l="6910" t="13597" r="57002" b="61929"/>
          <a:stretch>
            <a:fillRect/>
          </a:stretch>
        </p:blipFill>
        <p:spPr bwMode="auto">
          <a:xfrm>
            <a:off x="323528" y="2348880"/>
            <a:ext cx="1798424" cy="75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 l="6056" t="13406" r="71232" b="62462"/>
          <a:stretch>
            <a:fillRect/>
          </a:stretch>
        </p:blipFill>
        <p:spPr bwMode="auto">
          <a:xfrm>
            <a:off x="467544" y="3717032"/>
            <a:ext cx="1558635" cy="93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 l="6490" t="13777" r="71445" b="64387"/>
          <a:stretch>
            <a:fillRect/>
          </a:stretch>
        </p:blipFill>
        <p:spPr bwMode="auto">
          <a:xfrm>
            <a:off x="2483768" y="3933056"/>
            <a:ext cx="1558635" cy="87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 cstate="print"/>
          <a:srcRect l="6759" t="13679" r="69714" b="72642"/>
          <a:stretch>
            <a:fillRect/>
          </a:stretch>
        </p:blipFill>
        <p:spPr bwMode="auto">
          <a:xfrm>
            <a:off x="2411760" y="5085184"/>
            <a:ext cx="1825908" cy="59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7" cstate="print"/>
          <a:srcRect l="7138" t="32866" r="70019" b="57021"/>
          <a:stretch>
            <a:fillRect/>
          </a:stretch>
        </p:blipFill>
        <p:spPr bwMode="auto">
          <a:xfrm>
            <a:off x="2555776" y="5805264"/>
            <a:ext cx="1438740" cy="359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 cstate="print"/>
          <a:srcRect l="5949" t="13254" r="71444" b="55753"/>
          <a:stretch>
            <a:fillRect/>
          </a:stretch>
        </p:blipFill>
        <p:spPr bwMode="auto">
          <a:xfrm>
            <a:off x="611560" y="4941168"/>
            <a:ext cx="1198950" cy="92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9" cstate="print"/>
          <a:srcRect l="13325" t="9439" r="69352" b="76403"/>
          <a:stretch>
            <a:fillRect/>
          </a:stretch>
        </p:blipFill>
        <p:spPr bwMode="auto">
          <a:xfrm>
            <a:off x="5940152" y="2348880"/>
            <a:ext cx="2757585" cy="127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0" cstate="print"/>
          <a:srcRect l="12901" t="21668" r="52203" b="66294"/>
          <a:stretch>
            <a:fillRect/>
          </a:stretch>
        </p:blipFill>
        <p:spPr bwMode="auto">
          <a:xfrm>
            <a:off x="5220072" y="3861048"/>
            <a:ext cx="3596850" cy="65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http://www.topr.pl/images/loga/ltopnn5.png"/>
          <p:cNvPicPr>
            <a:picLocks noChangeAspect="1" noChangeArrowheads="1"/>
          </p:cNvPicPr>
          <p:nvPr/>
        </p:nvPicPr>
        <p:blipFill>
          <a:blip r:embed="rId11" cstate="print"/>
          <a:srcRect l="10851" r="18616" b="32867"/>
          <a:stretch>
            <a:fillRect/>
          </a:stretch>
        </p:blipFill>
        <p:spPr bwMode="auto">
          <a:xfrm>
            <a:off x="4572000" y="4797152"/>
            <a:ext cx="920570" cy="1133010"/>
          </a:xfrm>
          <a:prstGeom prst="rect">
            <a:avLst/>
          </a:prstGeom>
          <a:noFill/>
        </p:spPr>
      </p:pic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12" cstate="print"/>
          <a:srcRect l="33305" t="10897" r="33391" b="61349"/>
          <a:stretch>
            <a:fillRect/>
          </a:stretch>
        </p:blipFill>
        <p:spPr bwMode="auto">
          <a:xfrm>
            <a:off x="6228184" y="4941168"/>
            <a:ext cx="1798425" cy="84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151</Template>
  <TotalTime>1278</TotalTime>
  <Words>360</Words>
  <Application>Microsoft Office PowerPoint</Application>
  <PresentationFormat>Pokaz na ekranie (4:3)</PresentationFormat>
  <Paragraphs>98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151</vt:lpstr>
      <vt:lpstr>Slajd 1</vt:lpstr>
      <vt:lpstr>Nasza szkoła</vt:lpstr>
      <vt:lpstr>II Liceum Ogólnokształcące im. Piotra Firleja  w Lubartowie  proponuje w roku szkolnym 2023/2024 naukę  w następujących klasach  czteroletniego liceum ogólnokształcącego:</vt:lpstr>
      <vt:lpstr>KLASA „A” – POLITECHNICZNA rozszerzenia programowe: matematyka, fizyka nauczane języki: angielski i niemiecki Patronat Instytutu Fizyki UMCS oraz WAT i SGH - klasa akademicka</vt:lpstr>
      <vt:lpstr> KLASA „B” – MEDYCZNA rozszerzenia programowe: biologia, chemia nauczane języki: angielski i francuski Patronat Instytutu Chemii UMCS, Wyższa Szkoła Informatyki i Zarządzania w Rzeszowie</vt:lpstr>
      <vt:lpstr>KLASA „C” – LINGWISTYCZNA rozszerzenie  programowe: j. polski,  j. angielski, historia nauczane języki: angielski i niemiecki Patronat Instytutu Filologii Polskiej UMCS Patronat Instytutu Historii UMCS</vt:lpstr>
      <vt:lpstr>KLASA „D” – EKONOMICZNA rozszerzenie programowe: matematyka, geografia nauczane języki: angielski i niemiecki Patronat  SGGW w Warszawie (Akademia Przedsiębiorczości),   Uniwersytet Ekonomiczny w Krakowie, Tatrzańskie Ochotnicze Pogotowie Ratunkowe</vt:lpstr>
      <vt:lpstr>Slajd 8</vt:lpstr>
      <vt:lpstr>Patronaty</vt:lpstr>
      <vt:lpstr>Obóz integracyjny 2022 r.</vt:lpstr>
      <vt:lpstr>Slajd 11</vt:lpstr>
      <vt:lpstr>SKKT „Azymut” </vt:lpstr>
      <vt:lpstr>Włochy 2022 r.</vt:lpstr>
      <vt:lpstr>Ciekawe spotkania</vt:lpstr>
      <vt:lpstr>Mikołajkowe Marsze na Orientację</vt:lpstr>
      <vt:lpstr>Anioły z II LO Lwów</vt:lpstr>
      <vt:lpstr>Anioły w akcji</vt:lpstr>
      <vt:lpstr>Anioły w Domu Pomocy Społecznej</vt:lpstr>
      <vt:lpstr>Szkolne Koło PCK</vt:lpstr>
      <vt:lpstr>Scena 44 „Tylko dla dorosłych” </vt:lpstr>
      <vt:lpstr>„To love or not to love”  Ogólnopolski Przegląd Inscenizacji Fragmentów Dzieł Williama Shakespeare’a  w Języku Angielskim - marzec 2023</vt:lpstr>
      <vt:lpstr>Kawiarnia Poetów</vt:lpstr>
      <vt:lpstr>Klub Europejski „Eurostop”</vt:lpstr>
      <vt:lpstr>Strasburg – Mont Saint-Michel - Paryż</vt:lpstr>
      <vt:lpstr>Wizyta w siedzibie  Parlamentu Europejskiego w Strasburgu na sesji „Euroscola” </vt:lpstr>
      <vt:lpstr>Samorząd Uczniowski II LO Projekt „II LO dla schroniska w Nowodworze”</vt:lpstr>
      <vt:lpstr>     Walentynki             Andrzejki</vt:lpstr>
      <vt:lpstr>Centrum Zasobów Dydaktycznych Języka Angielskiego Spotkanie z Attache ds. Kultury Ambasady USA</vt:lpstr>
      <vt:lpstr>Spotkanie ze stypendystami  Polsko-Amerykańskiej Komisji Fulbrighta</vt:lpstr>
      <vt:lpstr>Spotkanie ze stypendystami  Polsko-Amerykańskiej Komisji Fulbrighta</vt:lpstr>
      <vt:lpstr>Wymiany międzynarodowe</vt:lpstr>
      <vt:lpstr>Międzynarodowy Projekt „Wojna nie ma w sobie nic z teatru…” 2022/2023</vt:lpstr>
      <vt:lpstr>Muzyka w II LO</vt:lpstr>
      <vt:lpstr>Sport w II LO  </vt:lpstr>
      <vt:lpstr> II Liceum Ogólnokształcące im. P. Firleja w Lubartowie  jako jedyne liceum w powiecie lubartowskim zdobyło tytuł "Srebrnej Szkoły 2019", "Srebrnej Szkoły 2020",  "Srebrnej Szkoły 2021"   w Ogólnopolskim Rankingu Liceów Ogólnokształcących PERSPEKTYWY</vt:lpstr>
      <vt:lpstr>Nasze osiągnięcia</vt:lpstr>
      <vt:lpstr>W 2021 r. w rankingu Perspektyw II LO w Lubartowie zajęło  36. miejsce w województwie lubelskim  i 700. miejsce w rankingu ogólnokrajowym.  To najlepszy wynik wśród liceów w powiecie lubartowskim.</vt:lpstr>
      <vt:lpstr>Slajd 38</vt:lpstr>
      <vt:lpstr>Slajd 39</vt:lpstr>
      <vt:lpstr>Slajd 40</vt:lpstr>
      <vt:lpstr>Slajd 41</vt:lpstr>
    </vt:vector>
  </TitlesOfParts>
  <Company>Gimnazjum nr 2 w Lubartowie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Gimnazjum nr 2 w Lubartowie</dc:creator>
  <cp:lastModifiedBy>Admin</cp:lastModifiedBy>
  <cp:revision>140</cp:revision>
  <dcterms:created xsi:type="dcterms:W3CDTF">2018-04-25T09:32:00Z</dcterms:created>
  <dcterms:modified xsi:type="dcterms:W3CDTF">2023-04-05T09:38:25Z</dcterms:modified>
</cp:coreProperties>
</file>